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Lst>
  <p:sldSz cy="10287000" cx="18288000"/>
  <p:notesSz cx="6858000" cy="9144000"/>
  <p:embeddedFontLst>
    <p:embeddedFont>
      <p:font typeface="Cabin SemiBold"/>
      <p:regular r:id="rId60"/>
      <p:bold r:id="rId61"/>
      <p:italic r:id="rId62"/>
      <p:boldItalic r:id="rId63"/>
    </p:embeddedFont>
    <p:embeddedFont>
      <p:font typeface="Cabin"/>
      <p:bold r:id="rId64"/>
      <p:boldItalic r:id="rId65"/>
    </p:embeddedFont>
    <p:embeddedFont>
      <p:font typeface="Cabin Medium"/>
      <p:regular r:id="rId66"/>
      <p:bold r:id="rId67"/>
      <p:italic r:id="rId68"/>
      <p:boldItalic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70" roundtripDataSignature="AMtx7mjPyYO6NxP0SZx0ifFCz+51NZOWw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3CBF6C8-9D11-4725-B234-F5657C738824}">
  <a:tblStyle styleId="{F3CBF6C8-9D11-4725-B234-F5657C738824}"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485CD58-AB63-4994-9188-4E79A29DB4F4}" styleName="Table_1">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a:tcStyle>
        <a:fill>
          <a:solidFill>
            <a:srgbClr val="CFD7E7"/>
          </a:solidFill>
        </a:fill>
      </a:tcStyle>
    </a:band1H>
    <a:band2H>
      <a:tcTxStyle/>
    </a:band2H>
    <a:band1V>
      <a:tcTxStyle/>
      <a:tcStyle>
        <a:fill>
          <a:solidFill>
            <a:srgbClr val="CFD7E7"/>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F7C3D4E1-40DA-4164-B01C-DE2397E68F7C}" styleName="Table_2">
    <a:wholeTbl>
      <a:tcTxStyle b="off" i="off">
        <a:font>
          <a:latin typeface="Calibri"/>
          <a:ea typeface="Calibri"/>
          <a:cs typeface="Calibri"/>
        </a:font>
        <a:schemeClr val="dk1"/>
      </a:tcTxStyle>
      <a:tcStyle>
        <a:tcBdr>
          <a:left>
            <a:ln cap="flat" cmpd="sng" w="12700">
              <a:solidFill>
                <a:schemeClr val="accent3"/>
              </a:solidFill>
              <a:prstDash val="solid"/>
              <a:round/>
              <a:headEnd len="sm" w="sm" type="none"/>
              <a:tailEnd len="sm" w="sm" type="none"/>
            </a:ln>
          </a:left>
          <a:right>
            <a:ln cap="flat" cmpd="sng" w="12700">
              <a:solidFill>
                <a:schemeClr val="accent3"/>
              </a:solidFill>
              <a:prstDash val="solid"/>
              <a:round/>
              <a:headEnd len="sm" w="sm" type="none"/>
              <a:tailEnd len="sm" w="sm" type="none"/>
            </a:ln>
          </a:right>
          <a:top>
            <a:ln cap="flat" cmpd="sng" w="12700">
              <a:solidFill>
                <a:schemeClr val="accent3"/>
              </a:solidFill>
              <a:prstDash val="solid"/>
              <a:round/>
              <a:headEnd len="sm" w="sm" type="none"/>
              <a:tailEnd len="sm" w="sm" type="none"/>
            </a:ln>
          </a:top>
          <a:bottom>
            <a:ln cap="flat" cmpd="sng" w="12700">
              <a:solidFill>
                <a:schemeClr val="accent3"/>
              </a:solidFill>
              <a:prstDash val="solid"/>
              <a:round/>
              <a:headEnd len="sm" w="sm" type="none"/>
              <a:tailEnd len="sm" w="sm" type="none"/>
            </a:ln>
          </a:bottom>
          <a:insideH>
            <a:ln cap="flat" cmpd="sng" w="12700">
              <a:solidFill>
                <a:schemeClr val="accent3"/>
              </a:solidFill>
              <a:prstDash val="solid"/>
              <a:round/>
              <a:headEnd len="sm" w="sm" type="none"/>
              <a:tailEnd len="sm" w="sm" type="none"/>
            </a:ln>
          </a:insideH>
          <a:insideV>
            <a:ln cap="flat" cmpd="sng" w="12700">
              <a:solidFill>
                <a:schemeClr val="accent3"/>
              </a:solidFill>
              <a:prstDash val="solid"/>
              <a:round/>
              <a:headEnd len="sm" w="sm" type="none"/>
              <a:tailEnd len="sm" w="sm" type="none"/>
            </a:ln>
          </a:insideV>
        </a:tcBdr>
        <a:fill>
          <a:solidFill>
            <a:srgbClr val="FFFFFF">
              <a:alpha val="0"/>
            </a:srgbClr>
          </a:solidFill>
        </a:fill>
      </a:tcStyle>
    </a:wholeTbl>
    <a:band1H>
      <a:tcTxStyle/>
      <a:tcStyle>
        <a:fill>
          <a:solidFill>
            <a:schemeClr val="accent3">
              <a:alpha val="20000"/>
            </a:schemeClr>
          </a:solidFill>
        </a:fill>
      </a:tcStyle>
    </a:band1H>
    <a:band2H>
      <a:tcTxStyle/>
    </a:band2H>
    <a:band1V>
      <a:tcTxStyle/>
      <a:tcStyle>
        <a:fill>
          <a:solidFill>
            <a:schemeClr val="accent3">
              <a:alpha val="20000"/>
            </a:schemeClr>
          </a:solidFill>
        </a:fill>
      </a:tcStyle>
    </a:band1V>
    <a:band2V>
      <a:tcTxStyle/>
    </a:band2V>
    <a:lastCol>
      <a:tcTxStyle b="on" i="off"/>
    </a:lastCol>
    <a:firstCol>
      <a:tcTxStyle b="on" i="off"/>
    </a:firstCol>
    <a:lastRow>
      <a:tcTxStyle b="on" i="off"/>
      <a:tcStyle>
        <a:tcBdr>
          <a:top>
            <a:ln cap="flat" cmpd="sng" w="50800">
              <a:solidFill>
                <a:schemeClr val="accent3"/>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25400">
              <a:solidFill>
                <a:schemeClr val="accent3"/>
              </a:solidFill>
              <a:prstDash val="solid"/>
              <a:round/>
              <a:headEnd len="sm" w="sm" type="none"/>
              <a:tailEnd len="sm" w="sm" type="none"/>
            </a:ln>
          </a:bottom>
        </a:tcBdr>
        <a:fill>
          <a:solidFill>
            <a:srgbClr val="FFFFFF">
              <a:alpha val="0"/>
            </a:srgbClr>
          </a:solidFill>
        </a:fill>
      </a:tcStyle>
    </a:firstRow>
    <a:neCell>
      <a:tcTxStyle/>
    </a:neCell>
    <a:nwCell>
      <a:tcTxStyle/>
    </a:nwCell>
  </a:tblStyle>
  <a:tblStyle styleId="{AC112AF5-65A9-4F69-A86B-B8B88F8182C8}" styleName="Table_3">
    <a:wholeTbl>
      <a:tcTxStyle b="off" i="off">
        <a:font>
          <a:latin typeface="Calibri"/>
          <a:ea typeface="Calibri"/>
          <a:cs typeface="Calibri"/>
        </a:font>
        <a:schemeClr val="dk1"/>
      </a:tcTxStyle>
      <a:tcStyle>
        <a:tcBdr>
          <a:left>
            <a:ln cap="flat" cmpd="sng" w="9525">
              <a:solidFill>
                <a:schemeClr val="accent2"/>
              </a:solidFill>
              <a:prstDash val="solid"/>
              <a:round/>
              <a:headEnd len="sm" w="sm" type="none"/>
              <a:tailEnd len="sm" w="sm" type="none"/>
            </a:ln>
          </a:left>
          <a:right>
            <a:ln cap="flat" cmpd="sng" w="9525">
              <a:solidFill>
                <a:schemeClr val="accent2"/>
              </a:solidFill>
              <a:prstDash val="solid"/>
              <a:round/>
              <a:headEnd len="sm" w="sm" type="none"/>
              <a:tailEnd len="sm" w="sm" type="none"/>
            </a:ln>
          </a:right>
          <a:top>
            <a:ln cap="flat" cmpd="sng" w="9525">
              <a:solidFill>
                <a:schemeClr val="accent2"/>
              </a:solidFill>
              <a:prstDash val="solid"/>
              <a:round/>
              <a:headEnd len="sm" w="sm" type="none"/>
              <a:tailEnd len="sm" w="sm" type="none"/>
            </a:ln>
          </a:top>
          <a:bottom>
            <a:ln cap="flat" cmpd="sng" w="9525">
              <a:solidFill>
                <a:schemeClr val="accent2"/>
              </a:solidFill>
              <a:prstDash val="solid"/>
              <a:round/>
              <a:headEnd len="sm" w="sm" type="none"/>
              <a:tailEnd len="sm" w="sm" type="none"/>
            </a:ln>
          </a:bottom>
          <a:insideH>
            <a:ln cap="flat" cmpd="sng" w="9525">
              <a:solidFill>
                <a:schemeClr val="accent2"/>
              </a:solidFill>
              <a:prstDash val="solid"/>
              <a:round/>
              <a:headEnd len="sm" w="sm" type="none"/>
              <a:tailEnd len="sm" w="sm" type="none"/>
            </a:ln>
          </a:insideH>
          <a:insideV>
            <a:ln cap="flat" cmpd="sng" w="9525">
              <a:solidFill>
                <a:schemeClr val="accent2"/>
              </a:solidFill>
              <a:prstDash val="solid"/>
              <a:round/>
              <a:headEnd len="sm" w="sm" type="none"/>
              <a:tailEnd len="sm" w="sm" type="none"/>
            </a:ln>
          </a:insideV>
        </a:tcBdr>
        <a:fill>
          <a:solidFill>
            <a:srgbClr val="FFFFFF">
              <a:alpha val="0"/>
            </a:srgbClr>
          </a:solidFill>
        </a:fill>
      </a:tcStyle>
    </a:wholeTbl>
    <a:band1H>
      <a:tcTxStyle/>
      <a:tcStyle>
        <a:fill>
          <a:solidFill>
            <a:schemeClr val="accent2">
              <a:alpha val="40000"/>
            </a:schemeClr>
          </a:solidFill>
        </a:fill>
      </a:tcStyle>
    </a:band1H>
    <a:band2H>
      <a:tcTxStyle/>
    </a:band2H>
    <a:band1V>
      <a:tcTxStyle/>
      <a:tcStyle>
        <a:tcBdr>
          <a:top>
            <a:ln cap="flat" cmpd="sng" w="9525">
              <a:solidFill>
                <a:schemeClr val="accent2"/>
              </a:solidFill>
              <a:prstDash val="solid"/>
              <a:round/>
              <a:headEnd len="sm" w="sm" type="none"/>
              <a:tailEnd len="sm" w="sm" type="none"/>
            </a:ln>
          </a:top>
          <a:bottom>
            <a:ln cap="flat" cmpd="sng" w="9525">
              <a:solidFill>
                <a:schemeClr val="accent2"/>
              </a:solidFill>
              <a:prstDash val="solid"/>
              <a:round/>
              <a:headEnd len="sm" w="sm" type="none"/>
              <a:tailEnd len="sm" w="sm" type="none"/>
            </a:ln>
          </a:bottom>
        </a:tcBdr>
        <a:fill>
          <a:solidFill>
            <a:schemeClr val="accent2">
              <a:alpha val="40000"/>
            </a:schemeClr>
          </a:solidFill>
        </a:fill>
      </a:tcStyle>
    </a:band1V>
    <a:band2V>
      <a:tcTxStyle/>
    </a:band2V>
    <a:lastCol>
      <a:tcTxStyle b="on" i="off"/>
      <a:tcStyle>
        <a:tcBdr>
          <a:left>
            <a:ln cap="flat" cmpd="sng" w="9525">
              <a:solidFill>
                <a:schemeClr val="accent2"/>
              </a:solidFill>
              <a:prstDash val="solid"/>
              <a:round/>
              <a:headEnd len="sm" w="sm" type="none"/>
              <a:tailEnd len="sm" w="sm" type="none"/>
            </a:ln>
          </a:left>
          <a:right>
            <a:ln cap="flat" cmpd="sng" w="9525">
              <a:solidFill>
                <a:schemeClr val="accent2"/>
              </a:solidFill>
              <a:prstDash val="solid"/>
              <a:round/>
              <a:headEnd len="sm" w="sm" type="none"/>
              <a:tailEnd len="sm" w="sm" type="none"/>
            </a:ln>
          </a:right>
          <a:top>
            <a:ln cap="flat" cmpd="sng" w="9525">
              <a:solidFill>
                <a:schemeClr val="accent2"/>
              </a:solidFill>
              <a:prstDash val="solid"/>
              <a:round/>
              <a:headEnd len="sm" w="sm" type="none"/>
              <a:tailEnd len="sm" w="sm" type="none"/>
            </a:ln>
          </a:top>
          <a:bottom>
            <a:ln cap="flat" cmpd="sng" w="9525">
              <a:solidFill>
                <a:schemeClr val="accent2"/>
              </a:solidFill>
              <a:prstDash val="solid"/>
              <a:round/>
              <a:headEnd len="sm" w="sm" type="none"/>
              <a:tailEnd len="sm" w="sm" type="none"/>
            </a:ln>
          </a:bottom>
          <a:insideH>
            <a:ln cap="flat" cmpd="sng" w="9525">
              <a:solidFill>
                <a:schemeClr val="accent2"/>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lastCol>
    <a:firstCol>
      <a:tcTxStyle b="on" i="off"/>
      <a:tcStyle>
        <a:tcBdr>
          <a:left>
            <a:ln cap="flat" cmpd="sng" w="9525">
              <a:solidFill>
                <a:schemeClr val="accent2"/>
              </a:solidFill>
              <a:prstDash val="solid"/>
              <a:round/>
              <a:headEnd len="sm" w="sm" type="none"/>
              <a:tailEnd len="sm" w="sm" type="none"/>
            </a:ln>
          </a:left>
          <a:right>
            <a:ln cap="flat" cmpd="sng" w="9525">
              <a:solidFill>
                <a:schemeClr val="accent2"/>
              </a:solidFill>
              <a:prstDash val="solid"/>
              <a:round/>
              <a:headEnd len="sm" w="sm" type="none"/>
              <a:tailEnd len="sm" w="sm" type="none"/>
            </a:ln>
          </a:right>
          <a:top>
            <a:ln cap="flat" cmpd="sng" w="9525">
              <a:solidFill>
                <a:schemeClr val="accent2"/>
              </a:solidFill>
              <a:prstDash val="solid"/>
              <a:round/>
              <a:headEnd len="sm" w="sm" type="none"/>
              <a:tailEnd len="sm" w="sm" type="none"/>
            </a:ln>
          </a:top>
          <a:bottom>
            <a:ln cap="flat" cmpd="sng" w="9525">
              <a:solidFill>
                <a:schemeClr val="accent2"/>
              </a:solidFill>
              <a:prstDash val="solid"/>
              <a:round/>
              <a:headEnd len="sm" w="sm" type="none"/>
              <a:tailEnd len="sm" w="sm" type="none"/>
            </a:ln>
          </a:bottom>
          <a:insideH>
            <a:ln cap="flat" cmpd="sng" w="9525">
              <a:solidFill>
                <a:schemeClr val="accent2"/>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firstCol>
    <a:lastRow>
      <a:tcTxStyle b="on" i="off"/>
      <a:tcStyle>
        <a:tcBdr>
          <a:left>
            <a:ln cap="flat" cmpd="sng" w="9525">
              <a:solidFill>
                <a:schemeClr val="accent2"/>
              </a:solidFill>
              <a:prstDash val="solid"/>
              <a:round/>
              <a:headEnd len="sm" w="sm" type="none"/>
              <a:tailEnd len="sm" w="sm" type="none"/>
            </a:ln>
          </a:left>
          <a:right>
            <a:ln cap="flat" cmpd="sng" w="9525">
              <a:solidFill>
                <a:schemeClr val="accent2"/>
              </a:solidFill>
              <a:prstDash val="solid"/>
              <a:round/>
              <a:headEnd len="sm" w="sm" type="none"/>
              <a:tailEnd len="sm" w="sm" type="none"/>
            </a:ln>
          </a:right>
          <a:top>
            <a:ln cap="flat" cmpd="sng" w="9525">
              <a:solidFill>
                <a:schemeClr val="accent2"/>
              </a:solidFill>
              <a:prstDash val="solid"/>
              <a:round/>
              <a:headEnd len="sm" w="sm" type="none"/>
              <a:tailEnd len="sm" w="sm" type="none"/>
            </a:ln>
          </a:top>
          <a:bottom>
            <a:ln cap="flat" cmpd="sng" w="9525">
              <a:solidFill>
                <a:schemeClr val="accent2"/>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lastRow>
    <a:seCell>
      <a:tcTxStyle/>
    </a:seCell>
    <a:swCell>
      <a:tcTxStyle/>
    </a:swCell>
    <a:firstRow>
      <a:tcTxStyle b="on" i="off">
        <a:font>
          <a:latin typeface="Calibri"/>
          <a:ea typeface="Calibri"/>
          <a:cs typeface="Calibri"/>
        </a:font>
        <a:schemeClr val="lt1"/>
      </a:tcTxStyle>
      <a:tcStyle>
        <a:tcBdr>
          <a:left>
            <a:ln cap="flat" cmpd="sng" w="9525">
              <a:solidFill>
                <a:schemeClr val="accent2"/>
              </a:solidFill>
              <a:prstDash val="solid"/>
              <a:round/>
              <a:headEnd len="sm" w="sm" type="none"/>
              <a:tailEnd len="sm" w="sm" type="none"/>
            </a:ln>
          </a:left>
          <a:right>
            <a:ln cap="flat" cmpd="sng" w="9525">
              <a:solidFill>
                <a:schemeClr val="accent2"/>
              </a:solidFill>
              <a:prstDash val="solid"/>
              <a:round/>
              <a:headEnd len="sm" w="sm" type="none"/>
              <a:tailEnd len="sm" w="sm" type="none"/>
            </a:ln>
          </a:right>
          <a:top>
            <a:ln cap="flat" cmpd="sng" w="9525">
              <a:solidFill>
                <a:schemeClr val="accent2"/>
              </a:solidFill>
              <a:prstDash val="solid"/>
              <a:round/>
              <a:headEnd len="sm" w="sm" type="none"/>
              <a:tailEnd len="sm" w="sm" type="none"/>
            </a:ln>
          </a:top>
          <a:bottom>
            <a:ln cap="flat" cmpd="sng" w="9525">
              <a:solidFill>
                <a:schemeClr val="lt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accent2"/>
          </a:solidFill>
        </a:fill>
      </a:tcStyle>
    </a:firstRow>
    <a:neCell>
      <a:tcTxStyle/>
    </a:neCell>
    <a:nwCell>
      <a:tcTxStyle/>
    </a:nwCell>
  </a:tblStyle>
  <a:tblStyle styleId="{E09A13A8-5FCE-479B-AB06-BCF0699FEA24}" styleName="Table_4">
    <a:wholeTbl>
      <a:tcTxStyle b="off" i="off">
        <a:font>
          <a:latin typeface="Calibri"/>
          <a:ea typeface="Calibri"/>
          <a:cs typeface="Calibri"/>
        </a:font>
        <a:schemeClr val="dk1"/>
      </a:tcTxStyle>
      <a:tcStyle>
        <a:tcBdr>
          <a:left>
            <a:ln cap="flat" cmpd="sng" w="9525">
              <a:solidFill>
                <a:schemeClr val="accent5"/>
              </a:solidFill>
              <a:prstDash val="solid"/>
              <a:round/>
              <a:headEnd len="sm" w="sm" type="none"/>
              <a:tailEnd len="sm" w="sm" type="none"/>
            </a:ln>
          </a:left>
          <a:right>
            <a:ln cap="flat" cmpd="sng" w="9525">
              <a:solidFill>
                <a:schemeClr val="accent5"/>
              </a:solidFill>
              <a:prstDash val="solid"/>
              <a:round/>
              <a:headEnd len="sm" w="sm" type="none"/>
              <a:tailEnd len="sm" w="sm" type="none"/>
            </a:ln>
          </a:right>
          <a:top>
            <a:ln cap="flat" cmpd="sng" w="9525">
              <a:solidFill>
                <a:schemeClr val="accent5"/>
              </a:solidFill>
              <a:prstDash val="solid"/>
              <a:round/>
              <a:headEnd len="sm" w="sm" type="none"/>
              <a:tailEnd len="sm" w="sm" type="none"/>
            </a:ln>
          </a:top>
          <a:bottom>
            <a:ln cap="flat" cmpd="sng" w="9525">
              <a:solidFill>
                <a:schemeClr val="accent5"/>
              </a:solidFill>
              <a:prstDash val="solid"/>
              <a:round/>
              <a:headEnd len="sm" w="sm" type="none"/>
              <a:tailEnd len="sm" w="sm" type="none"/>
            </a:ln>
          </a:bottom>
          <a:insideH>
            <a:ln cap="flat" cmpd="sng" w="9525">
              <a:solidFill>
                <a:schemeClr val="accent5"/>
              </a:solidFill>
              <a:prstDash val="solid"/>
              <a:round/>
              <a:headEnd len="sm" w="sm" type="none"/>
              <a:tailEnd len="sm" w="sm" type="none"/>
            </a:ln>
          </a:insideH>
          <a:insideV>
            <a:ln cap="flat" cmpd="sng" w="9525">
              <a:solidFill>
                <a:schemeClr val="accent5"/>
              </a:solidFill>
              <a:prstDash val="solid"/>
              <a:round/>
              <a:headEnd len="sm" w="sm" type="none"/>
              <a:tailEnd len="sm" w="sm" type="none"/>
            </a:ln>
          </a:insideV>
        </a:tcBdr>
        <a:fill>
          <a:solidFill>
            <a:srgbClr val="FFFFFF">
              <a:alpha val="0"/>
            </a:srgbClr>
          </a:solidFill>
        </a:fill>
      </a:tcStyle>
    </a:wholeTbl>
    <a:band1H>
      <a:tcTxStyle/>
      <a:tcStyle>
        <a:fill>
          <a:solidFill>
            <a:schemeClr val="accent5">
              <a:alpha val="40000"/>
            </a:schemeClr>
          </a:solidFill>
        </a:fill>
      </a:tcStyle>
    </a:band1H>
    <a:band2H>
      <a:tcTxStyle/>
    </a:band2H>
    <a:band1V>
      <a:tcTxStyle/>
      <a:tcStyle>
        <a:tcBdr>
          <a:top>
            <a:ln cap="flat" cmpd="sng" w="9525">
              <a:solidFill>
                <a:schemeClr val="accent5"/>
              </a:solidFill>
              <a:prstDash val="solid"/>
              <a:round/>
              <a:headEnd len="sm" w="sm" type="none"/>
              <a:tailEnd len="sm" w="sm" type="none"/>
            </a:ln>
          </a:top>
          <a:bottom>
            <a:ln cap="flat" cmpd="sng" w="9525">
              <a:solidFill>
                <a:schemeClr val="accent5"/>
              </a:solidFill>
              <a:prstDash val="solid"/>
              <a:round/>
              <a:headEnd len="sm" w="sm" type="none"/>
              <a:tailEnd len="sm" w="sm" type="none"/>
            </a:ln>
          </a:bottom>
        </a:tcBdr>
        <a:fill>
          <a:solidFill>
            <a:schemeClr val="accent5">
              <a:alpha val="40000"/>
            </a:schemeClr>
          </a:solidFill>
        </a:fill>
      </a:tcStyle>
    </a:band1V>
    <a:band2V>
      <a:tcTxStyle/>
    </a:band2V>
    <a:lastCol>
      <a:tcTxStyle b="on" i="off"/>
      <a:tcStyle>
        <a:tcBdr>
          <a:left>
            <a:ln cap="flat" cmpd="sng" w="9525">
              <a:solidFill>
                <a:schemeClr val="accent5"/>
              </a:solidFill>
              <a:prstDash val="solid"/>
              <a:round/>
              <a:headEnd len="sm" w="sm" type="none"/>
              <a:tailEnd len="sm" w="sm" type="none"/>
            </a:ln>
          </a:left>
          <a:right>
            <a:ln cap="flat" cmpd="sng" w="9525">
              <a:solidFill>
                <a:schemeClr val="accent5"/>
              </a:solidFill>
              <a:prstDash val="solid"/>
              <a:round/>
              <a:headEnd len="sm" w="sm" type="none"/>
              <a:tailEnd len="sm" w="sm" type="none"/>
            </a:ln>
          </a:right>
          <a:top>
            <a:ln cap="flat" cmpd="sng" w="9525">
              <a:solidFill>
                <a:schemeClr val="accent5"/>
              </a:solidFill>
              <a:prstDash val="solid"/>
              <a:round/>
              <a:headEnd len="sm" w="sm" type="none"/>
              <a:tailEnd len="sm" w="sm" type="none"/>
            </a:ln>
          </a:top>
          <a:bottom>
            <a:ln cap="flat" cmpd="sng" w="9525">
              <a:solidFill>
                <a:schemeClr val="accent5"/>
              </a:solidFill>
              <a:prstDash val="solid"/>
              <a:round/>
              <a:headEnd len="sm" w="sm" type="none"/>
              <a:tailEnd len="sm" w="sm" type="none"/>
            </a:ln>
          </a:bottom>
          <a:insideH>
            <a:ln cap="flat" cmpd="sng" w="9525">
              <a:solidFill>
                <a:schemeClr val="accent5"/>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lastCol>
    <a:firstCol>
      <a:tcTxStyle b="on" i="off"/>
      <a:tcStyle>
        <a:tcBdr>
          <a:left>
            <a:ln cap="flat" cmpd="sng" w="9525">
              <a:solidFill>
                <a:schemeClr val="accent5"/>
              </a:solidFill>
              <a:prstDash val="solid"/>
              <a:round/>
              <a:headEnd len="sm" w="sm" type="none"/>
              <a:tailEnd len="sm" w="sm" type="none"/>
            </a:ln>
          </a:left>
          <a:right>
            <a:ln cap="flat" cmpd="sng" w="9525">
              <a:solidFill>
                <a:schemeClr val="accent5"/>
              </a:solidFill>
              <a:prstDash val="solid"/>
              <a:round/>
              <a:headEnd len="sm" w="sm" type="none"/>
              <a:tailEnd len="sm" w="sm" type="none"/>
            </a:ln>
          </a:right>
          <a:top>
            <a:ln cap="flat" cmpd="sng" w="9525">
              <a:solidFill>
                <a:schemeClr val="accent5"/>
              </a:solidFill>
              <a:prstDash val="solid"/>
              <a:round/>
              <a:headEnd len="sm" w="sm" type="none"/>
              <a:tailEnd len="sm" w="sm" type="none"/>
            </a:ln>
          </a:top>
          <a:bottom>
            <a:ln cap="flat" cmpd="sng" w="9525">
              <a:solidFill>
                <a:schemeClr val="accent5"/>
              </a:solidFill>
              <a:prstDash val="solid"/>
              <a:round/>
              <a:headEnd len="sm" w="sm" type="none"/>
              <a:tailEnd len="sm" w="sm" type="none"/>
            </a:ln>
          </a:bottom>
          <a:insideH>
            <a:ln cap="flat" cmpd="sng" w="9525">
              <a:solidFill>
                <a:schemeClr val="accent5"/>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firstCol>
    <a:lastRow>
      <a:tcTxStyle b="on" i="off"/>
      <a:tcStyle>
        <a:tcBdr>
          <a:left>
            <a:ln cap="flat" cmpd="sng" w="9525">
              <a:solidFill>
                <a:schemeClr val="accent5"/>
              </a:solidFill>
              <a:prstDash val="solid"/>
              <a:round/>
              <a:headEnd len="sm" w="sm" type="none"/>
              <a:tailEnd len="sm" w="sm" type="none"/>
            </a:ln>
          </a:left>
          <a:right>
            <a:ln cap="flat" cmpd="sng" w="9525">
              <a:solidFill>
                <a:schemeClr val="accent5"/>
              </a:solidFill>
              <a:prstDash val="solid"/>
              <a:round/>
              <a:headEnd len="sm" w="sm" type="none"/>
              <a:tailEnd len="sm" w="sm" type="none"/>
            </a:ln>
          </a:right>
          <a:top>
            <a:ln cap="flat" cmpd="sng" w="9525">
              <a:solidFill>
                <a:schemeClr val="accent5"/>
              </a:solidFill>
              <a:prstDash val="solid"/>
              <a:round/>
              <a:headEnd len="sm" w="sm" type="none"/>
              <a:tailEnd len="sm" w="sm" type="none"/>
            </a:ln>
          </a:top>
          <a:bottom>
            <a:ln cap="flat" cmpd="sng" w="9525">
              <a:solidFill>
                <a:schemeClr val="accent5"/>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lastRow>
    <a:seCell>
      <a:tcTxStyle/>
    </a:seCell>
    <a:swCell>
      <a:tcTxStyle/>
    </a:swCell>
    <a:firstRow>
      <a:tcTxStyle b="on" i="off">
        <a:font>
          <a:latin typeface="Calibri"/>
          <a:ea typeface="Calibri"/>
          <a:cs typeface="Calibri"/>
        </a:font>
        <a:schemeClr val="lt1"/>
      </a:tcTxStyle>
      <a:tcStyle>
        <a:tcBdr>
          <a:left>
            <a:ln cap="flat" cmpd="sng" w="9525">
              <a:solidFill>
                <a:schemeClr val="accent5"/>
              </a:solidFill>
              <a:prstDash val="solid"/>
              <a:round/>
              <a:headEnd len="sm" w="sm" type="none"/>
              <a:tailEnd len="sm" w="sm" type="none"/>
            </a:ln>
          </a:left>
          <a:right>
            <a:ln cap="flat" cmpd="sng" w="9525">
              <a:solidFill>
                <a:schemeClr val="accent5"/>
              </a:solidFill>
              <a:prstDash val="solid"/>
              <a:round/>
              <a:headEnd len="sm" w="sm" type="none"/>
              <a:tailEnd len="sm" w="sm" type="none"/>
            </a:ln>
          </a:right>
          <a:top>
            <a:ln cap="flat" cmpd="sng" w="9525">
              <a:solidFill>
                <a:schemeClr val="accent5"/>
              </a:solidFill>
              <a:prstDash val="solid"/>
              <a:round/>
              <a:headEnd len="sm" w="sm" type="none"/>
              <a:tailEnd len="sm" w="sm" type="none"/>
            </a:ln>
          </a:top>
          <a:bottom>
            <a:ln cap="flat" cmpd="sng" w="9525">
              <a:solidFill>
                <a:schemeClr val="lt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accent5"/>
          </a:solidFill>
        </a:fill>
      </a:tcStyle>
    </a:firstRow>
    <a:neCell>
      <a:tcTxStyle/>
    </a:neCell>
    <a:nwCell>
      <a:tcTxStyle/>
    </a:nwCell>
  </a:tblStyle>
  <a:tblStyle styleId="{BFC72629-B69F-48B1-813A-1F646CF23CE5}" styleName="Table_5">
    <a:wholeTbl>
      <a:tcTxStyle b="off" i="off">
        <a:font>
          <a:latin typeface="Calibri"/>
          <a:ea typeface="Calibri"/>
          <a:cs typeface="Calibri"/>
        </a:font>
        <a:schemeClr val="dk1"/>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chemeClr val="accent6"/>
              </a:solidFill>
              <a:prstDash val="solid"/>
              <a:round/>
              <a:headEnd len="sm" w="sm" type="none"/>
              <a:tailEnd len="sm" w="sm" type="none"/>
            </a:ln>
          </a:insideH>
          <a:insideV>
            <a:ln cap="flat" cmpd="sng" w="9525">
              <a:solidFill>
                <a:schemeClr val="accent6"/>
              </a:solidFill>
              <a:prstDash val="solid"/>
              <a:round/>
              <a:headEnd len="sm" w="sm" type="none"/>
              <a:tailEnd len="sm" w="sm" type="none"/>
            </a:ln>
          </a:insideV>
        </a:tcBdr>
        <a:fill>
          <a:solidFill>
            <a:srgbClr val="FFFFFF">
              <a:alpha val="0"/>
            </a:srgbClr>
          </a:solidFill>
        </a:fill>
      </a:tcStyle>
    </a:wholeTbl>
    <a:band1H>
      <a:tcTxStyle/>
      <a:tcStyle>
        <a:fill>
          <a:solidFill>
            <a:schemeClr val="accent6">
              <a:alpha val="40000"/>
            </a:schemeClr>
          </a:solidFill>
        </a:fill>
      </a:tcStyle>
    </a:band1H>
    <a:band2H>
      <a:tcTxStyle/>
    </a:band2H>
    <a:band1V>
      <a:tcTxStyle/>
      <a:tcStyle>
        <a:tcBdr>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tcBdr>
        <a:fill>
          <a:solidFill>
            <a:schemeClr val="accent6">
              <a:alpha val="40000"/>
            </a:schemeClr>
          </a:solidFill>
        </a:fill>
      </a:tcStyle>
    </a:band1V>
    <a:band2V>
      <a:tcTxStyle/>
    </a:band2V>
    <a:lastCol>
      <a:tcTxStyle b="on"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chemeClr val="accent6"/>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lastCol>
    <a:firstCol>
      <a:tcTxStyle b="on"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chemeClr val="accent6"/>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firstCol>
    <a:lastRow>
      <a:tcTxStyle b="on"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lastRow>
    <a:seCell>
      <a:tcTxStyle/>
    </a:seCell>
    <a:swCell>
      <a:tcTxStyle/>
    </a:swCell>
    <a:firstRow>
      <a:tcTxStyle b="on" i="off">
        <a:font>
          <a:latin typeface="Calibri"/>
          <a:ea typeface="Calibri"/>
          <a:cs typeface="Calibri"/>
        </a:font>
        <a:schemeClr val="lt1"/>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lt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accent6"/>
          </a:solidFill>
        </a:fill>
      </a:tcStyle>
    </a:firstRow>
    <a:neCell>
      <a:tcTxStyle/>
    </a:neCell>
    <a:nwCell>
      <a:tcTxStyle/>
    </a:nwCell>
  </a:tblStyle>
  <a:tblStyle styleId="{FF4552BA-3030-455D-A300-E64F4E40D831}" styleName="Table_6">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CEAF0"/>
          </a:solidFill>
        </a:fill>
      </a:tcStyle>
    </a:wholeTbl>
    <a:band1H>
      <a:tcTxStyle/>
      <a:tcStyle>
        <a:fill>
          <a:solidFill>
            <a:srgbClr val="D7D2DF"/>
          </a:solidFill>
        </a:fill>
      </a:tcStyle>
    </a:band1H>
    <a:band2H>
      <a:tcTxStyle/>
    </a:band2H>
    <a:band1V>
      <a:tcTxStyle/>
      <a:tcStyle>
        <a:fill>
          <a:solidFill>
            <a:srgbClr val="D7D2DF"/>
          </a:solidFill>
        </a:fill>
      </a:tcStyle>
    </a:band1V>
    <a:band2V>
      <a:tcTxStyle/>
    </a:band2V>
    <a:lastCol>
      <a:tcTxStyle b="on" i="off">
        <a:font>
          <a:latin typeface="Calibri"/>
          <a:ea typeface="Calibri"/>
          <a:cs typeface="Calibri"/>
        </a:font>
        <a:schemeClr val="lt1"/>
      </a:tcTxStyle>
      <a:tcStyle>
        <a:fill>
          <a:solidFill>
            <a:schemeClr val="accent4"/>
          </a:solidFill>
        </a:fill>
      </a:tcStyle>
    </a:lastCol>
    <a:firstCol>
      <a:tcTxStyle b="on" i="off">
        <a:font>
          <a:latin typeface="Calibri"/>
          <a:ea typeface="Calibri"/>
          <a:cs typeface="Calibri"/>
        </a:font>
        <a:schemeClr val="lt1"/>
      </a:tcTxStyle>
      <a:tcStyle>
        <a:fill>
          <a:solidFill>
            <a:schemeClr val="accent4"/>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4"/>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4"/>
          </a:solidFill>
        </a:fill>
      </a:tcStyle>
    </a:firstRow>
    <a:neCell>
      <a:tcTxStyle/>
    </a:neCell>
    <a:nwCell>
      <a:tcTxStyle/>
    </a:nwCell>
  </a:tblStyle>
  <a:tblStyle styleId="{82C2320C-18AB-4719-B111-55905B5AE14C}" styleName="Table_7">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tcStyle>
        <a:fill>
          <a:solidFill>
            <a:schemeClr val="dk1">
              <a:alpha val="20000"/>
            </a:schemeClr>
          </a:solidFill>
        </a:fill>
      </a:tcStyle>
    </a:band1H>
    <a:band2H>
      <a:tcTxStyle/>
    </a:band2H>
    <a:band1V>
      <a:tcTxStyle/>
      <a:tcStyle>
        <a:fill>
          <a:solidFill>
            <a:schemeClr val="dk1">
              <a:alpha val="20000"/>
            </a:schemeClr>
          </a:solidFill>
        </a:fill>
      </a:tcStyle>
    </a:band1V>
    <a:band2V>
      <a:tcTxStyle/>
    </a:band2V>
    <a:lastCol>
      <a:tcTxStyle b="on" i="off"/>
    </a:lastCol>
    <a:firstCol>
      <a:tcTxStyle b="on" i="off"/>
    </a:firstCol>
    <a:lastRow>
      <a:tcTxStyle b="on" i="off"/>
      <a:tcStyle>
        <a:tcBdr>
          <a:top>
            <a:ln cap="flat" cmpd="sng" w="12700">
              <a:solidFill>
                <a:schemeClr val="dk1"/>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12700">
              <a:solidFill>
                <a:schemeClr val="dk1"/>
              </a:solidFill>
              <a:prstDash val="solid"/>
              <a:round/>
              <a:headEnd len="sm" w="sm" type="none"/>
              <a:tailEnd len="sm" w="sm" type="none"/>
            </a:ln>
          </a:bottom>
        </a:tcBdr>
        <a:fill>
          <a:solidFill>
            <a:srgbClr val="FFFFFF">
              <a:alpha val="0"/>
            </a:srgbClr>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0" Type="http://customschemas.google.com/relationships/presentationmetadata" Target="meta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CabinSemiBold-italic.fntdata"/><Relationship Id="rId61" Type="http://schemas.openxmlformats.org/officeDocument/2006/relationships/font" Target="fonts/CabinSemiBold-bold.fntdata"/><Relationship Id="rId20" Type="http://schemas.openxmlformats.org/officeDocument/2006/relationships/slide" Target="slides/slide14.xml"/><Relationship Id="rId64" Type="http://schemas.openxmlformats.org/officeDocument/2006/relationships/font" Target="fonts/Cabin-bold.fntdata"/><Relationship Id="rId63" Type="http://schemas.openxmlformats.org/officeDocument/2006/relationships/font" Target="fonts/CabinSemiBold-boldItalic.fntdata"/><Relationship Id="rId22" Type="http://schemas.openxmlformats.org/officeDocument/2006/relationships/slide" Target="slides/slide16.xml"/><Relationship Id="rId66" Type="http://schemas.openxmlformats.org/officeDocument/2006/relationships/font" Target="fonts/CabinMedium-regular.fntdata"/><Relationship Id="rId21" Type="http://schemas.openxmlformats.org/officeDocument/2006/relationships/slide" Target="slides/slide15.xml"/><Relationship Id="rId65" Type="http://schemas.openxmlformats.org/officeDocument/2006/relationships/font" Target="fonts/Cabin-boldItalic.fntdata"/><Relationship Id="rId24" Type="http://schemas.openxmlformats.org/officeDocument/2006/relationships/slide" Target="slides/slide18.xml"/><Relationship Id="rId68" Type="http://schemas.openxmlformats.org/officeDocument/2006/relationships/font" Target="fonts/CabinMedium-italic.fntdata"/><Relationship Id="rId23" Type="http://schemas.openxmlformats.org/officeDocument/2006/relationships/slide" Target="slides/slide17.xml"/><Relationship Id="rId67" Type="http://schemas.openxmlformats.org/officeDocument/2006/relationships/font" Target="fonts/CabinMedium-bold.fntdata"/><Relationship Id="rId60" Type="http://schemas.openxmlformats.org/officeDocument/2006/relationships/font" Target="fonts/CabinSemiBold-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CabinMedium-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png>
</file>

<file path=ppt/media/image15.png>
</file>

<file path=ppt/media/image17.png>
</file>

<file path=ppt/media/image18.png>
</file>

<file path=ppt/media/image19.png>
</file>

<file path=ppt/media/image20.png>
</file>

<file path=ppt/media/image21.png>
</file>

<file path=ppt/media/image22.png>
</file>

<file path=ppt/media/image23.png>
</file>

<file path=ppt/media/image25.png>
</file>

<file path=ppt/media/image26.png>
</file>

<file path=ppt/media/image27.jpg>
</file>

<file path=ppt/media/image28.jpg>
</file>

<file path=ppt/media/image29.png>
</file>

<file path=ppt/media/image3.jpg>
</file>

<file path=ppt/media/image30.gif>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0" name="Google Shape;23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3" name="Google Shape;253;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6" name="Google Shape;266;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0" name="Google Shape;290;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6" name="Google Shape;306;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3" name="Google Shape;313;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3" name="Google Shape;323;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6" name="Google Shape;336;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6" name="Google Shape;346;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3" name="Google Shape;363;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4" name="Google Shape;364;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3" name="Google Shape;373;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4" name="Google Shape;374;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5" name="Google Shape;385;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2" name="Google Shape;392;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7" name="Google Shape;10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9" name="Google Shape;399;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6" name="Google Shape;406;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rPr b="1" lang="en-US" sz="1200">
                <a:solidFill>
                  <a:schemeClr val="dk1"/>
                </a:solidFill>
                <a:latin typeface="Arial"/>
                <a:ea typeface="Arial"/>
                <a:cs typeface="Arial"/>
                <a:sym typeface="Arial"/>
              </a:rPr>
              <a:t>Mô tả quy trình</a:t>
            </a:r>
            <a:endParaRPr sz="1200">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200"/>
              <a:buFont typeface="Arial"/>
              <a:buNone/>
            </a:pPr>
            <a:r>
              <a:rPr lang="en-US" sz="1200">
                <a:solidFill>
                  <a:schemeClr val="dk1"/>
                </a:solidFill>
                <a:latin typeface="Arial"/>
                <a:ea typeface="Arial"/>
                <a:cs typeface="Arial"/>
                <a:sym typeface="Arial"/>
              </a:rPr>
              <a:t>	Quy trình xử lý yêu cầu hỗ trợ là quy trình hỗ trợ trong hệ thống quản trị CNTT của FPT Software, giúp tiếp nhận, phân loại và giải quyết các yêu cầu hỗ trợ kỹ thuật hoặc sự cố từ người dùng. Mục tiêu là đảm bảo yêu cầu được phản hồi kịp thời và hiệu quả, từ khi người dùng mở yêu cầu đến khi hoàn tất xử lý và đóng yêu cầu.</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Trả lời 4 câu hỏi</a:t>
            </a:r>
            <a:endParaRPr b="1"/>
          </a:p>
          <a:p>
            <a:pPr indent="0" lvl="0" marL="0" rtl="0" algn="l">
              <a:spcBef>
                <a:spcPts val="0"/>
              </a:spcBef>
              <a:spcAft>
                <a:spcPts val="0"/>
              </a:spcAft>
              <a:buNone/>
            </a:pPr>
            <a:r>
              <a:rPr b="1" lang="en-US"/>
              <a:t>Các tác nhân tham gia:</a:t>
            </a:r>
            <a:endParaRPr/>
          </a:p>
          <a:p>
            <a:pPr indent="0" lvl="0" marL="0" rtl="0" algn="l">
              <a:spcBef>
                <a:spcPts val="0"/>
              </a:spcBef>
              <a:spcAft>
                <a:spcPts val="0"/>
              </a:spcAft>
              <a:buNone/>
            </a:pPr>
            <a:r>
              <a:rPr b="1" lang="en-US"/>
              <a:t>	</a:t>
            </a:r>
            <a:r>
              <a:rPr lang="en-US"/>
              <a:t>Khách hàng là người dùng cuối, đối tác, hoặc bất kỳ cá nhân nào gặp vấn đề về CNTT và gửi yêu cầu hỗ trợ. Đội ngũ Quản trị CNTT là đơn vị tiếp nhận, xử lý và giải quyết các yêu cầu này.</a:t>
            </a:r>
            <a:endParaRPr/>
          </a:p>
          <a:p>
            <a:pPr indent="0" lvl="0" marL="0" rtl="0" algn="l">
              <a:spcBef>
                <a:spcPts val="0"/>
              </a:spcBef>
              <a:spcAft>
                <a:spcPts val="0"/>
              </a:spcAft>
              <a:buNone/>
            </a:pPr>
            <a:r>
              <a:rPr b="1" lang="en-US"/>
              <a:t>Khách hàng của quy trình này:	</a:t>
            </a:r>
            <a:endParaRPr/>
          </a:p>
          <a:p>
            <a:pPr indent="0" lvl="0" marL="0" rtl="0" algn="l">
              <a:spcBef>
                <a:spcPts val="0"/>
              </a:spcBef>
              <a:spcAft>
                <a:spcPts val="0"/>
              </a:spcAft>
              <a:buNone/>
            </a:pPr>
            <a:r>
              <a:rPr b="1" lang="en-US"/>
              <a:t>	</a:t>
            </a:r>
            <a:r>
              <a:rPr lang="en-US"/>
              <a:t>Quy trình này giúp giải quyết các sự cố nhanh chóng, hiệu quả, từ đó tăng sự hài lòng của khách hàng và nâng cao năng suất hoạt động của toàn tổ chức.</a:t>
            </a:r>
            <a:endParaRPr b="1"/>
          </a:p>
          <a:p>
            <a:pPr indent="0" lvl="0" marL="0" rtl="0" algn="l">
              <a:spcBef>
                <a:spcPts val="0"/>
              </a:spcBef>
              <a:spcAft>
                <a:spcPts val="0"/>
              </a:spcAft>
              <a:buNone/>
            </a:pPr>
            <a:r>
              <a:rPr b="1" lang="en-US"/>
              <a:t>Giá trị mà quy trình mang lại:</a:t>
            </a:r>
            <a:endParaRPr/>
          </a:p>
          <a:p>
            <a:pPr indent="0" lvl="0" marL="0" rtl="0" algn="l">
              <a:spcBef>
                <a:spcPts val="0"/>
              </a:spcBef>
              <a:spcAft>
                <a:spcPts val="0"/>
              </a:spcAft>
              <a:buNone/>
            </a:pPr>
            <a:r>
              <a:rPr b="0" lang="en-US"/>
              <a:t>	Cải tiến dựa trên dữ liệu: Việc thu thập phản hồi và lưu trữ thông tin giúp bộ phận CNTT phân tích các vấn đề thường gặp để đưa ra giải pháp phòng ngừa và cải tiến dịch vụ trong tương lai.</a:t>
            </a:r>
            <a:endParaRPr b="0"/>
          </a:p>
          <a:p>
            <a:pPr indent="0" lvl="0" marL="0" rtl="0" algn="l">
              <a:spcBef>
                <a:spcPts val="0"/>
              </a:spcBef>
              <a:spcAft>
                <a:spcPts val="0"/>
              </a:spcAft>
              <a:buNone/>
            </a:pPr>
            <a:r>
              <a:rPr b="1" lang="en-US"/>
              <a:t>Những kết quả có thể đạt được của quy trình:</a:t>
            </a:r>
            <a:endParaRPr b="1"/>
          </a:p>
          <a:p>
            <a:pPr indent="0" lvl="0" marL="0" rtl="0" algn="l">
              <a:spcBef>
                <a:spcPts val="0"/>
              </a:spcBef>
              <a:spcAft>
                <a:spcPts val="0"/>
              </a:spcAft>
              <a:buNone/>
            </a:pPr>
            <a:r>
              <a:rPr b="0" lang="en-US"/>
              <a:t>	Hướng tới tự động hóa: Mục tiêu là tích hợp AI để tự động phân loại yêu cầu, gán mức độ ưu tiên, giảm tải công việc thủ công, đảm bảo hệ thống hoạt động ổn định và hiệu suất cao.</a:t>
            </a:r>
            <a:endParaRPr b="0"/>
          </a:p>
        </p:txBody>
      </p:sp>
      <p:sp>
        <p:nvSpPr>
          <p:cNvPr id="407" name="Google Shape;407;p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6" name="Google Shape;426;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Hoạt động tạo giá trị (VA - Value Added):</a:t>
            </a:r>
            <a:r>
              <a:rPr lang="en-US"/>
              <a:t> Đây là những hoạt động trực tiếp giải quyết vấn đề và mang lại lợi ích rõ rệt cho khách hàng. Chúng bao gồm việc </a:t>
            </a:r>
            <a:endParaRPr/>
          </a:p>
          <a:p>
            <a:pPr indent="0" lvl="0" marL="0" rtl="0" algn="l">
              <a:spcBef>
                <a:spcPts val="0"/>
              </a:spcBef>
              <a:spcAft>
                <a:spcPts val="0"/>
              </a:spcAft>
              <a:buNone/>
            </a:pPr>
            <a:r>
              <a:rPr b="1" lang="en-US"/>
              <a:t>Khách hàng gửi yêu cầu</a:t>
            </a:r>
            <a:r>
              <a:rPr lang="en-US"/>
              <a:t> và </a:t>
            </a:r>
            <a:r>
              <a:rPr b="1" lang="en-US"/>
              <a:t>nhận phản hồi</a:t>
            </a:r>
            <a:r>
              <a:rPr lang="en-US"/>
              <a:t>, việc </a:t>
            </a:r>
            <a:r>
              <a:rPr b="1" lang="en-US"/>
              <a:t>Quản trị CNTT xử lý yêu cầu</a:t>
            </a:r>
            <a:r>
              <a:rPr lang="en-US"/>
              <a:t>, và việc </a:t>
            </a:r>
            <a:r>
              <a:rPr b="1" lang="en-US"/>
              <a:t>xác nhận phản hồi</a:t>
            </a:r>
            <a:r>
              <a:rPr lang="en-US"/>
              <a:t> để hoàn tất quy trình.</a:t>
            </a:r>
            <a:endParaRPr/>
          </a:p>
          <a:p>
            <a:pPr indent="0" lvl="0" marL="0" rtl="0" algn="l">
              <a:spcBef>
                <a:spcPts val="0"/>
              </a:spcBef>
              <a:spcAft>
                <a:spcPts val="0"/>
              </a:spcAft>
              <a:buNone/>
            </a:pPr>
            <a:r>
              <a:rPr b="1" lang="en-US"/>
              <a:t>Hoạt động tạo giá trị nghiệp vụ (BVA - Business Value Added):</a:t>
            </a:r>
            <a:r>
              <a:rPr lang="en-US"/>
              <a:t> Đây là các hoạt động cần thiết để duy trì và vận hành quy trình, mặc dù không trực tiếp tạo ra giá trị cho khách hàng. Các hoạt động này bao gồm việc bộ phận Quản trị CNTT </a:t>
            </a:r>
            <a:endParaRPr/>
          </a:p>
          <a:p>
            <a:pPr indent="0" lvl="0" marL="0" rtl="0" algn="l">
              <a:spcBef>
                <a:spcPts val="0"/>
              </a:spcBef>
              <a:spcAft>
                <a:spcPts val="0"/>
              </a:spcAft>
              <a:buNone/>
            </a:pPr>
            <a:r>
              <a:rPr b="1" lang="en-US"/>
              <a:t>tiếp nhận, phân loại và chuyển giao yêu cầu</a:t>
            </a:r>
            <a:r>
              <a:rPr lang="en-US"/>
              <a:t>, cũng như </a:t>
            </a:r>
            <a:r>
              <a:rPr b="1" lang="en-US"/>
              <a:t>cập nhật trạng thái</a:t>
            </a:r>
            <a:r>
              <a:rPr lang="en-US"/>
              <a:t> và </a:t>
            </a:r>
            <a:r>
              <a:rPr b="1" lang="en-US"/>
              <a:t>lưu trữ dữ liệu</a:t>
            </a:r>
            <a:r>
              <a:rPr lang="en-US"/>
              <a:t> để phân tích trong tương lai. Khảo sát hài lòng cũng nằm trong nhóm này, giúp cải thiện chất lượng dịch vụ.</a:t>
            </a:r>
            <a:endParaRPr/>
          </a:p>
          <a:p>
            <a:pPr indent="0" lvl="0" marL="0" rtl="0" algn="l">
              <a:spcBef>
                <a:spcPts val="0"/>
              </a:spcBef>
              <a:spcAft>
                <a:spcPts val="0"/>
              </a:spcAft>
              <a:buNone/>
            </a:pPr>
            <a:r>
              <a:rPr b="1" lang="en-US"/>
              <a:t>Hoạt động không tạo giá trị (NVA - Non-Value Added):</a:t>
            </a:r>
            <a:r>
              <a:rPr lang="en-US"/>
              <a:t> Đây là những hoạt động không mang lại giá trị cho cả khách hàng và doanh nghiệp, cần được tối ưu hoặc loại bỏ. Ví dụ điển hình là việc </a:t>
            </a:r>
            <a:endParaRPr/>
          </a:p>
          <a:p>
            <a:pPr indent="0" lvl="0" marL="0" rtl="0" algn="l">
              <a:spcBef>
                <a:spcPts val="0"/>
              </a:spcBef>
              <a:spcAft>
                <a:spcPts val="0"/>
              </a:spcAft>
              <a:buNone/>
            </a:pPr>
            <a:r>
              <a:rPr b="1" lang="en-US"/>
              <a:t>khách hàng gửi/nhận thông tin bổ sung</a:t>
            </a:r>
            <a:r>
              <a:rPr lang="en-US"/>
              <a:t> nhiều lần, hoặc việc </a:t>
            </a:r>
            <a:r>
              <a:rPr b="1" lang="en-US"/>
              <a:t>theo dõi trạng thái yêu cầu</a:t>
            </a:r>
            <a:r>
              <a:rPr lang="en-US"/>
              <a:t> một cách thủ công, gây lãng phí thời gian và nguồn lực.</a:t>
            </a:r>
            <a:endParaRPr/>
          </a:p>
          <a:p>
            <a:pPr indent="0" lvl="0" marL="0" rtl="0" algn="l">
              <a:spcBef>
                <a:spcPts val="0"/>
              </a:spcBef>
              <a:spcAft>
                <a:spcPts val="0"/>
              </a:spcAft>
              <a:buNone/>
            </a:pPr>
            <a:r>
              <a:t/>
            </a:r>
            <a:endParaRPr/>
          </a:p>
        </p:txBody>
      </p:sp>
      <p:sp>
        <p:nvSpPr>
          <p:cNvPr id="427" name="Google Shape;427;p3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1" name="Google Shape;441;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Move (Di chuyển):</a:t>
            </a:r>
            <a:r>
              <a:rPr lang="en-US"/>
              <a:t> Lãng phí này xảy ra khi có sự di chuyển không cần thiết của thông tin hoặc công việc, gây chậm trễ. Ví dụ điển hình trong quy trình này là việc chuyển yêu cầu giữa các bộ phận CNTT, hoặc gửi thông tin qua lại giữa nhiều người dẫn đến trùng lặp thông tin.</a:t>
            </a:r>
            <a:endParaRPr/>
          </a:p>
          <a:p>
            <a:pPr indent="0" lvl="0" marL="0" rtl="0" algn="l">
              <a:spcBef>
                <a:spcPts val="0"/>
              </a:spcBef>
              <a:spcAft>
                <a:spcPts val="0"/>
              </a:spcAft>
              <a:buNone/>
            </a:pPr>
            <a:r>
              <a:rPr b="1" lang="en-US"/>
              <a:t>Hold (Chờ đợi):</a:t>
            </a:r>
            <a:r>
              <a:rPr lang="en-US"/>
              <a:t> Đây là lãng phí do các hoạt động phải tạm dừng, chờ đợi yếu tố bên ngoài. Trong quy trình này, chúng ta thấy lãng phí chờ đợi khi phải chờ khách hàng bổ sung thông tin mới có thể tiếp tục xử lý, hoặc chờ khách hàng xác nhận phản hồi trước khi đóng yêu cầu.</a:t>
            </a:r>
            <a:endParaRPr/>
          </a:p>
          <a:p>
            <a:pPr indent="0" lvl="0" marL="0" rtl="0" algn="l">
              <a:spcBef>
                <a:spcPts val="0"/>
              </a:spcBef>
              <a:spcAft>
                <a:spcPts val="0"/>
              </a:spcAft>
              <a:buNone/>
            </a:pPr>
            <a:r>
              <a:rPr b="1" lang="en-US"/>
              <a:t>Over-do (Làm quá mức):</a:t>
            </a:r>
            <a:r>
              <a:rPr lang="en-US"/>
              <a:t> Lãng phí này là những công việc vượt quá yêu cầu cần thiết, hoặc có thể được thực hiện một cách hiệu quả hơn. Ví dụ, việc cập nhật trạng thái thủ công thay vì tự động, hoặc gửi đi gửi lại nhiều lần do yêu cầu ban đầu chưa rõ ràng.</a:t>
            </a:r>
            <a:endParaRPr/>
          </a:p>
        </p:txBody>
      </p:sp>
      <p:sp>
        <p:nvSpPr>
          <p:cNvPr id="442" name="Google Shape;442;p3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3" name="Google Shape;453;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228600" rtl="0" algn="l">
              <a:spcBef>
                <a:spcPts val="0"/>
              </a:spcBef>
              <a:spcAft>
                <a:spcPts val="0"/>
              </a:spcAft>
              <a:buClr>
                <a:schemeClr val="dk1"/>
              </a:buClr>
              <a:buSzPts val="1200"/>
              <a:buFont typeface="Arial"/>
              <a:buAutoNum type="arabicPeriod"/>
            </a:pPr>
            <a:r>
              <a:rPr lang="en-US"/>
              <a:t>Thời gian chu kỳ của quy trình (Cycle Time)</a:t>
            </a:r>
            <a:endParaRPr/>
          </a:p>
          <a:p>
            <a:pPr indent="0" lvl="0" marL="0" rtl="0" algn="l">
              <a:spcBef>
                <a:spcPts val="0"/>
              </a:spcBef>
              <a:spcAft>
                <a:spcPts val="0"/>
              </a:spcAft>
              <a:buNone/>
            </a:pPr>
            <a:r>
              <a:rPr b="1" lang="en-US"/>
              <a:t>Là</a:t>
            </a:r>
            <a:r>
              <a:rPr lang="en-US"/>
              <a:t> </a:t>
            </a:r>
            <a:r>
              <a:rPr b="1" lang="en-US"/>
              <a:t>toàn bộ thời gian</a:t>
            </a:r>
            <a:r>
              <a:rPr lang="en-US"/>
              <a:t> mà một yêu cầu tồn tại trong quy trình – </a:t>
            </a:r>
            <a:r>
              <a:rPr b="1" lang="en-US"/>
              <a:t>bao gồm cả thời gian chờ đợi, phản hồi, xử lý, gửi lại, khảo sát,...</a:t>
            </a:r>
            <a:br>
              <a:rPr lang="en-US"/>
            </a:br>
            <a:r>
              <a:rPr lang="en-US"/>
              <a:t>Nói cách khác: nếu bạn là khách hàng, thì đây là </a:t>
            </a:r>
            <a:r>
              <a:rPr b="1" lang="en-US"/>
              <a:t>tổng thời gian bạn phải chờ</a:t>
            </a:r>
            <a:r>
              <a:rPr lang="en-US"/>
              <a:t> để yêu cầu của mình được xử lý xong hoàn toàn.</a:t>
            </a:r>
            <a:endParaRPr/>
          </a:p>
          <a:p>
            <a:pPr indent="0" lvl="0" marL="0" rtl="0" algn="l">
              <a:spcBef>
                <a:spcPts val="0"/>
              </a:spcBef>
              <a:spcAft>
                <a:spcPts val="0"/>
              </a:spcAft>
              <a:buNone/>
            </a:pPr>
            <a:r>
              <a:rPr lang="en-US"/>
              <a:t>Ví dụ trong hình:</a:t>
            </a:r>
            <a:br>
              <a:rPr lang="en-US"/>
            </a:br>
            <a:r>
              <a:rPr lang="en-US"/>
              <a:t>Khách hàng bắt đầu từ lúc gặp vấn đề → gửi yêu cầu → chờ xử lý → có thể phản hồi qua lại → đến khi hệ thống đóng yêu cầu, tất cả mất </a:t>
            </a:r>
            <a:r>
              <a:rPr b="1" lang="en-US"/>
              <a:t>39.5 giờ</a:t>
            </a:r>
            <a:r>
              <a:rPr lang="en-US"/>
              <a:t>.</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Clr>
                <a:schemeClr val="dk1"/>
              </a:buClr>
              <a:buSzPts val="1200"/>
              <a:buFont typeface="Arial"/>
              <a:buNone/>
            </a:pPr>
            <a:r>
              <a:rPr lang="en-US"/>
              <a:t>2. Thời gian xử lý quy trình (Processing Time)</a:t>
            </a:r>
            <a:br>
              <a:rPr lang="en-US"/>
            </a:br>
            <a:r>
              <a:rPr lang="en-US"/>
              <a:t>Là </a:t>
            </a:r>
            <a:r>
              <a:rPr b="1" lang="en-US"/>
              <a:t>tổng thời gian thực tế mà con người/hệ thống đang thao tác</a:t>
            </a:r>
            <a:r>
              <a:rPr lang="en-US"/>
              <a:t> như:</a:t>
            </a:r>
            <a:endParaRPr/>
          </a:p>
          <a:p>
            <a:pPr indent="0" lvl="0" marL="0" rtl="0" algn="l">
              <a:spcBef>
                <a:spcPts val="0"/>
              </a:spcBef>
              <a:spcAft>
                <a:spcPts val="0"/>
              </a:spcAft>
              <a:buNone/>
            </a:pPr>
            <a:r>
              <a:rPr lang="en-US"/>
              <a:t>Nhận yêu cầu</a:t>
            </a:r>
            <a:endParaRPr/>
          </a:p>
          <a:p>
            <a:pPr indent="0" lvl="0" marL="0" rtl="0" algn="l">
              <a:spcBef>
                <a:spcPts val="0"/>
              </a:spcBef>
              <a:spcAft>
                <a:spcPts val="0"/>
              </a:spcAft>
              <a:buNone/>
            </a:pPr>
            <a:r>
              <a:rPr lang="en-US"/>
              <a:t>Phân loại</a:t>
            </a:r>
            <a:endParaRPr/>
          </a:p>
          <a:p>
            <a:pPr indent="0" lvl="0" marL="0" rtl="0" algn="l">
              <a:spcBef>
                <a:spcPts val="0"/>
              </a:spcBef>
              <a:spcAft>
                <a:spcPts val="0"/>
              </a:spcAft>
              <a:buNone/>
            </a:pPr>
            <a:r>
              <a:rPr lang="en-US"/>
              <a:t>Xử lý kỹ thuật</a:t>
            </a:r>
            <a:endParaRPr/>
          </a:p>
          <a:p>
            <a:pPr indent="0" lvl="0" marL="0" rtl="0" algn="l">
              <a:spcBef>
                <a:spcPts val="0"/>
              </a:spcBef>
              <a:spcAft>
                <a:spcPts val="0"/>
              </a:spcAft>
              <a:buNone/>
            </a:pPr>
            <a:r>
              <a:rPr lang="en-US"/>
              <a:t>Gửi phản hồi</a:t>
            </a:r>
            <a:endParaRPr/>
          </a:p>
          <a:p>
            <a:pPr indent="0" lvl="0" marL="0" rtl="0" algn="l">
              <a:spcBef>
                <a:spcPts val="0"/>
              </a:spcBef>
              <a:spcAft>
                <a:spcPts val="0"/>
              </a:spcAft>
              <a:buNone/>
            </a:pPr>
            <a:r>
              <a:rPr lang="en-US"/>
              <a:t>Cập nhật trạng thái</a:t>
            </a:r>
            <a:endParaRPr/>
          </a:p>
          <a:p>
            <a:pPr indent="0" lvl="0" marL="0" rtl="0" algn="l">
              <a:spcBef>
                <a:spcPts val="0"/>
              </a:spcBef>
              <a:spcAft>
                <a:spcPts val="0"/>
              </a:spcAft>
              <a:buNone/>
            </a:pPr>
            <a:r>
              <a:rPr lang="en-US"/>
              <a:t>Lưu trữ dữ liệu</a:t>
            </a:r>
            <a:endParaRPr/>
          </a:p>
          <a:p>
            <a:pPr indent="0" lvl="0" marL="0" rtl="0" algn="l">
              <a:spcBef>
                <a:spcPts val="0"/>
              </a:spcBef>
              <a:spcAft>
                <a:spcPts val="0"/>
              </a:spcAft>
              <a:buNone/>
            </a:pPr>
            <a:r>
              <a:rPr lang="en-US"/>
              <a:t>→ Không bao gồm thời gian </a:t>
            </a:r>
            <a:r>
              <a:rPr b="1" lang="en-US"/>
              <a:t>chờ đợi</a:t>
            </a:r>
            <a:r>
              <a:rPr lang="en-US"/>
              <a:t> hoặc thời gian </a:t>
            </a:r>
            <a:r>
              <a:rPr b="1" lang="en-US"/>
              <a:t>khách hàng chưa phản hồi</a:t>
            </a:r>
            <a:r>
              <a:rPr lang="en-US"/>
              <a:t>.</a:t>
            </a:r>
            <a:br>
              <a:rPr lang="en-US"/>
            </a:br>
            <a:r>
              <a:rPr lang="en-US"/>
              <a:t>→ Là phần giá trị thực sự được tạo ra trong quy trình.</a:t>
            </a:r>
            <a:endParaRPr/>
          </a:p>
          <a:p>
            <a:pPr indent="0" lvl="0" marL="0" rtl="0" algn="l">
              <a:spcBef>
                <a:spcPts val="0"/>
              </a:spcBef>
              <a:spcAft>
                <a:spcPts val="0"/>
              </a:spcAft>
              <a:buNone/>
            </a:pPr>
            <a:r>
              <a:rPr lang="en-US"/>
              <a:t>Trong ví dụ:</a:t>
            </a:r>
            <a:br>
              <a:rPr lang="en-US"/>
            </a:br>
            <a:r>
              <a:rPr lang="en-US"/>
              <a:t>Những thao tác như "xử lý yêu cầu (180 phút)", "gửi phản hồi", "cập nhật trạng thái", v.v. được cộng lại thành </a:t>
            </a:r>
            <a:r>
              <a:rPr b="1" lang="en-US"/>
              <a:t>228 phút</a:t>
            </a:r>
            <a:r>
              <a:rPr lang="en-US"/>
              <a:t>.</a:t>
            </a:r>
            <a:br>
              <a:rPr lang="en-US"/>
            </a:br>
            <a:br>
              <a:rPr lang="en-US"/>
            </a:br>
            <a:r>
              <a:rPr lang="en-US"/>
              <a:t>3. Hiệu suất thời gian (Time Efficiency)</a:t>
            </a:r>
            <a:endParaRPr/>
          </a:p>
          <a:p>
            <a:pPr indent="0" lvl="0" marL="0" rtl="0" algn="l">
              <a:spcBef>
                <a:spcPts val="0"/>
              </a:spcBef>
              <a:spcAft>
                <a:spcPts val="0"/>
              </a:spcAft>
              <a:buNone/>
            </a:pPr>
            <a:r>
              <a:rPr lang="en-US"/>
              <a:t>Hiệu suất thời gian cho thấy </a:t>
            </a:r>
            <a:r>
              <a:rPr b="1" lang="en-US"/>
              <a:t>bao nhiêu phần trăm thời gian trong cả quy trình là thực sự hữu ích</a:t>
            </a:r>
            <a:r>
              <a:rPr lang="en-US"/>
              <a:t> (tức là dùng để xử lý thực tế), còn lại là thời gian bị lãng phí như:</a:t>
            </a:r>
            <a:endParaRPr/>
          </a:p>
          <a:p>
            <a:pPr indent="0" lvl="0" marL="0" rtl="0" algn="l">
              <a:spcBef>
                <a:spcPts val="0"/>
              </a:spcBef>
              <a:spcAft>
                <a:spcPts val="0"/>
              </a:spcAft>
              <a:buNone/>
            </a:pPr>
            <a:r>
              <a:rPr lang="en-US"/>
              <a:t>Khách hàng chờ</a:t>
            </a:r>
            <a:endParaRPr/>
          </a:p>
          <a:p>
            <a:pPr indent="0" lvl="0" marL="0" rtl="0" algn="l">
              <a:spcBef>
                <a:spcPts val="0"/>
              </a:spcBef>
              <a:spcAft>
                <a:spcPts val="0"/>
              </a:spcAft>
              <a:buNone/>
            </a:pPr>
            <a:r>
              <a:rPr lang="en-US"/>
              <a:t>Chờ phản hồi</a:t>
            </a:r>
            <a:endParaRPr/>
          </a:p>
          <a:p>
            <a:pPr indent="0" lvl="0" marL="0" rtl="0" algn="l">
              <a:spcBef>
                <a:spcPts val="0"/>
              </a:spcBef>
              <a:spcAft>
                <a:spcPts val="0"/>
              </a:spcAft>
              <a:buNone/>
            </a:pPr>
            <a:r>
              <a:rPr lang="en-US"/>
              <a:t>Chờ xử lý tiếp theo</a:t>
            </a:r>
            <a:endParaRPr/>
          </a:p>
          <a:p>
            <a:pPr indent="0" lvl="0" marL="0" rtl="0" algn="l">
              <a:spcBef>
                <a:spcPts val="0"/>
              </a:spcBef>
              <a:spcAft>
                <a:spcPts val="0"/>
              </a:spcAft>
              <a:buNone/>
            </a:pPr>
            <a:r>
              <a:rPr lang="en-US"/>
              <a:t>→ Hiệu suất càng cao thì quy trình càng hiệu quả, ít lãng phí.</a:t>
            </a:r>
            <a:br>
              <a:rPr lang="en-US"/>
            </a:br>
            <a:r>
              <a:rPr lang="en-US"/>
              <a:t>→ Trong ví dụ, xử lý chỉ mất </a:t>
            </a:r>
            <a:r>
              <a:rPr b="1" lang="en-US"/>
              <a:t>228 phút</a:t>
            </a:r>
            <a:r>
              <a:rPr lang="en-US"/>
              <a:t> trên tổng </a:t>
            </a:r>
            <a:r>
              <a:rPr b="1" lang="en-US"/>
              <a:t>2370 phút (39.5 giờ)</a:t>
            </a:r>
            <a:r>
              <a:rPr lang="en-US"/>
              <a:t>, nên hiệu suất rất thấp – chỉ khoảng </a:t>
            </a:r>
            <a:r>
              <a:rPr b="1" lang="en-US"/>
              <a:t>9.6%</a:t>
            </a:r>
            <a:r>
              <a:rPr lang="en-US"/>
              <a:t>.</a:t>
            </a:r>
            <a:endParaRPr/>
          </a:p>
          <a:p>
            <a:pPr indent="0" lvl="0" marL="0" rtl="0" algn="l">
              <a:spcBef>
                <a:spcPts val="0"/>
              </a:spcBef>
              <a:spcAft>
                <a:spcPts val="0"/>
              </a:spcAft>
              <a:buClr>
                <a:schemeClr val="dk1"/>
              </a:buClr>
              <a:buSzPts val="1200"/>
              <a:buFont typeface="Arial"/>
              <a:buNone/>
            </a:pPr>
            <a:r>
              <a:t/>
            </a:r>
            <a:endParaRPr/>
          </a:p>
        </p:txBody>
      </p:sp>
      <p:sp>
        <p:nvSpPr>
          <p:cNvPr id="454" name="Google Shape;454;p3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3" name="Google Shape;463;p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Move (Di chuyển):</a:t>
            </a:r>
            <a:r>
              <a:rPr lang="en-US"/>
              <a:t> Lãng phí này xảy ra khi có sự di chuyển không cần thiết của thông tin hoặc công việc, gây chậm trễ. Ví dụ điển hình trong quy trình này là việc chuyển yêu cầu giữa các bộ phận CNTT, hoặc gửi thông tin qua lại giữa nhiều người dẫn đến trùng lặp thông tin.</a:t>
            </a:r>
            <a:endParaRPr/>
          </a:p>
          <a:p>
            <a:pPr indent="0" lvl="0" marL="0" rtl="0" algn="l">
              <a:spcBef>
                <a:spcPts val="0"/>
              </a:spcBef>
              <a:spcAft>
                <a:spcPts val="0"/>
              </a:spcAft>
              <a:buNone/>
            </a:pPr>
            <a:r>
              <a:rPr b="1" lang="en-US"/>
              <a:t>Hold (Chờ đợi):</a:t>
            </a:r>
            <a:r>
              <a:rPr lang="en-US"/>
              <a:t> Đây là lãng phí do các hoạt động phải tạm dừng, chờ đợi yếu tố bên ngoài. Trong quy trình này, chúng ta thấy lãng phí chờ đợi khi phải chờ khách hàng bổ sung thông tin mới có thể tiếp tục xử lý, hoặc chờ khách hàng xác nhận phản hồi trước khi đóng yêu cầu.</a:t>
            </a:r>
            <a:endParaRPr/>
          </a:p>
          <a:p>
            <a:pPr indent="0" lvl="0" marL="0" rtl="0" algn="l">
              <a:spcBef>
                <a:spcPts val="0"/>
              </a:spcBef>
              <a:spcAft>
                <a:spcPts val="0"/>
              </a:spcAft>
              <a:buNone/>
            </a:pPr>
            <a:r>
              <a:rPr b="1" lang="en-US"/>
              <a:t>Over-do (Làm quá mức):</a:t>
            </a:r>
            <a:r>
              <a:rPr lang="en-US"/>
              <a:t> Lãng phí này là những công việc vượt quá yêu cầu cần thiết, hoặc có thể được thực hiện một cách hiệu quả hơn. Ví dụ, việc cập nhật trạng thái thủ công thay vì tự động, hoặc gửi đi gửi lại nhiều lần do yêu cầu ban đầu chưa rõ ràng.</a:t>
            </a:r>
            <a:endParaRPr/>
          </a:p>
        </p:txBody>
      </p:sp>
      <p:sp>
        <p:nvSpPr>
          <p:cNvPr id="464" name="Google Shape;464;p3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5" name="Google Shape;475;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2" name="Google Shape;482;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3" name="Google Shape;493;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4" name="Google Shape;504;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3" name="Google Shape;133;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i="0" lang="en-US" sz="1200" u="none" strike="noStrike">
                <a:solidFill>
                  <a:schemeClr val="dk1"/>
                </a:solidFill>
                <a:latin typeface="Arial"/>
                <a:ea typeface="Arial"/>
                <a:cs typeface="Arial"/>
                <a:sym typeface="Arial"/>
              </a:rPr>
              <a:t>Mục tiêu dự án</a:t>
            </a:r>
            <a:endParaRPr b="0" i="0" sz="1200" u="none" strike="noStrike">
              <a:solidFill>
                <a:schemeClr val="dk1"/>
              </a:solidFill>
              <a:latin typeface="Arial"/>
              <a:ea typeface="Arial"/>
              <a:cs typeface="Arial"/>
              <a:sym typeface="Arial"/>
            </a:endParaRPr>
          </a:p>
          <a:p>
            <a:pPr indent="0" lvl="0" marL="0" rtl="0" algn="l">
              <a:spcBef>
                <a:spcPts val="0"/>
              </a:spcBef>
              <a:spcAft>
                <a:spcPts val="0"/>
              </a:spcAft>
              <a:buNone/>
            </a:pPr>
            <a:r>
              <a:rPr b="1" lang="en-US" sz="1200">
                <a:solidFill>
                  <a:schemeClr val="dk1"/>
                </a:solidFill>
                <a:latin typeface="Arial"/>
                <a:ea typeface="Arial"/>
                <a:cs typeface="Arial"/>
                <a:sym typeface="Arial"/>
              </a:rPr>
              <a:t>Nắm bắt cơ chế vận hành</a:t>
            </a:r>
            <a:r>
              <a:rPr lang="en-US" sz="1200">
                <a:solidFill>
                  <a:schemeClr val="dk1"/>
                </a:solidFill>
                <a:latin typeface="Arial"/>
                <a:ea typeface="Arial"/>
                <a:cs typeface="Arial"/>
                <a:sym typeface="Arial"/>
              </a:rPr>
              <a:t> của hệ thống quy trình nghiệp vụ cốt lõi (quản lý dự án, chăm sóc khách hàng) tại FPT Software</a:t>
            </a:r>
            <a:endParaRPr/>
          </a:p>
          <a:p>
            <a:pPr indent="0" lvl="0" marL="0" rtl="0" algn="l">
              <a:spcBef>
                <a:spcPts val="0"/>
              </a:spcBef>
              <a:spcAft>
                <a:spcPts val="0"/>
              </a:spcAft>
              <a:buNone/>
            </a:pPr>
            <a:r>
              <a:rPr b="1" lang="en-US" sz="1200">
                <a:solidFill>
                  <a:schemeClr val="dk1"/>
                </a:solidFill>
                <a:latin typeface="Arial"/>
                <a:ea typeface="Arial"/>
                <a:cs typeface="Arial"/>
                <a:sym typeface="Arial"/>
              </a:rPr>
              <a:t>Phân tích tính hiệu quả</a:t>
            </a:r>
            <a:r>
              <a:rPr lang="en-US" sz="1200">
                <a:solidFill>
                  <a:schemeClr val="dk1"/>
                </a:solidFill>
                <a:latin typeface="Arial"/>
                <a:ea typeface="Arial"/>
                <a:cs typeface="Arial"/>
                <a:sym typeface="Arial"/>
              </a:rPr>
              <a:t> của các quy trình này trong việc tối ưu hoạt động kinh doanh, đặc biệt khi tích hợp công nghệ (AI, RPA - akaBot, hệ thống SPro)</a:t>
            </a:r>
            <a:endParaRPr/>
          </a:p>
          <a:p>
            <a:pPr indent="0" lvl="0" marL="0" rtl="0" algn="l">
              <a:spcBef>
                <a:spcPts val="0"/>
              </a:spcBef>
              <a:spcAft>
                <a:spcPts val="0"/>
              </a:spcAft>
              <a:buNone/>
            </a:pPr>
            <a:r>
              <a:rPr b="1" lang="en-US" sz="1200">
                <a:solidFill>
                  <a:schemeClr val="dk1"/>
                </a:solidFill>
                <a:latin typeface="Arial"/>
                <a:ea typeface="Arial"/>
                <a:cs typeface="Arial"/>
                <a:sym typeface="Arial"/>
              </a:rPr>
              <a:t>Đánh giá tác động</a:t>
            </a:r>
            <a:r>
              <a:rPr lang="en-US" sz="1200">
                <a:solidFill>
                  <a:schemeClr val="dk1"/>
                </a:solidFill>
                <a:latin typeface="Arial"/>
                <a:ea typeface="Arial"/>
                <a:cs typeface="Arial"/>
                <a:sym typeface="Arial"/>
              </a:rPr>
              <a:t> của tự động hóa quy trình đến năng suất lao động, chất lượng dịch vụ và khả năng mở rộng thị trường.</a:t>
            </a:r>
            <a:endParaRPr/>
          </a:p>
          <a:p>
            <a:pPr indent="0" lvl="0" marL="0" rtl="0" algn="l">
              <a:spcBef>
                <a:spcPts val="0"/>
              </a:spcBef>
              <a:spcAft>
                <a:spcPts val="0"/>
              </a:spcAft>
              <a:buNone/>
            </a:pPr>
            <a:r>
              <a:rPr lang="en-US" sz="1200">
                <a:solidFill>
                  <a:schemeClr val="dk1"/>
                </a:solidFill>
                <a:latin typeface="Arial"/>
                <a:ea typeface="Arial"/>
                <a:cs typeface="Arial"/>
                <a:sym typeface="Arial"/>
              </a:rPr>
              <a:t>Nhóm duy trì tương tác thường xuyên thông qua các buổi họp định kỳ để cập nhật tiến độ và thống nhất giải pháp. Đồng thời, nhóm cũng ứng dụng các công cụ quản lý dự án như Trello nhằm nâng cao hiệu quả phối hợp, </a:t>
            </a:r>
            <a:r>
              <a:rPr b="1" lang="en-US" sz="1200">
                <a:solidFill>
                  <a:schemeClr val="dk1"/>
                </a:solidFill>
                <a:latin typeface="Arial"/>
                <a:ea typeface="Arial"/>
                <a:cs typeface="Arial"/>
                <a:sym typeface="Arial"/>
              </a:rPr>
              <a:t>đảm bảo tiến độ</a:t>
            </a:r>
            <a:r>
              <a:rPr lang="en-US" sz="1200">
                <a:solidFill>
                  <a:schemeClr val="dk1"/>
                </a:solidFill>
                <a:latin typeface="Arial"/>
                <a:ea typeface="Arial"/>
                <a:cs typeface="Arial"/>
                <a:sym typeface="Arial"/>
              </a:rPr>
              <a:t> và </a:t>
            </a:r>
            <a:r>
              <a:rPr b="1" lang="en-US" sz="1200">
                <a:solidFill>
                  <a:schemeClr val="dk1"/>
                </a:solidFill>
                <a:latin typeface="Arial"/>
                <a:ea typeface="Arial"/>
                <a:cs typeface="Arial"/>
                <a:sym typeface="Arial"/>
              </a:rPr>
              <a:t>chất lượng</a:t>
            </a:r>
            <a:r>
              <a:rPr lang="en-US" sz="1200">
                <a:solidFill>
                  <a:schemeClr val="dk1"/>
                </a:solidFill>
                <a:latin typeface="Arial"/>
                <a:ea typeface="Arial"/>
                <a:cs typeface="Arial"/>
                <a:sym typeface="Arial"/>
              </a:rPr>
              <a:t> — từ đó cùng hướng đến mục tiêu </a:t>
            </a:r>
            <a:r>
              <a:rPr b="1" lang="en-US" sz="1200">
                <a:solidFill>
                  <a:schemeClr val="dk1"/>
                </a:solidFill>
                <a:latin typeface="Arial"/>
                <a:ea typeface="Arial"/>
                <a:cs typeface="Arial"/>
                <a:sym typeface="Arial"/>
              </a:rPr>
              <a:t>hoàn thành đồ án một cách toàn diện và tối ưu nhất</a:t>
            </a:r>
            <a:r>
              <a:rPr lang="en-US" sz="1200">
                <a:solidFill>
                  <a:schemeClr val="dk1"/>
                </a:solidFill>
                <a:latin typeface="Arial"/>
                <a:ea typeface="Arial"/>
                <a:cs typeface="Arial"/>
                <a:sym typeface="Arial"/>
              </a:rPr>
              <a:t>.</a:t>
            </a:r>
            <a:endParaRPr/>
          </a:p>
          <a:p>
            <a:pPr indent="0" lvl="0" marL="0" rtl="0" algn="l">
              <a:spcBef>
                <a:spcPts val="0"/>
              </a:spcBef>
              <a:spcAft>
                <a:spcPts val="0"/>
              </a:spcAft>
              <a:buNone/>
            </a:pPr>
            <a:r>
              <a:t/>
            </a:r>
            <a:endParaRPr b="0" i="0" sz="1200" u="none" strike="noStrike">
              <a:solidFill>
                <a:schemeClr val="dk1"/>
              </a:solidFill>
              <a:latin typeface="Arial"/>
              <a:ea typeface="Arial"/>
              <a:cs typeface="Arial"/>
              <a:sym typeface="Arial"/>
            </a:endParaRPr>
          </a:p>
          <a:p>
            <a:pPr indent="0" lvl="0" marL="0" rtl="0" algn="l">
              <a:spcBef>
                <a:spcPts val="0"/>
              </a:spcBef>
              <a:spcAft>
                <a:spcPts val="0"/>
              </a:spcAft>
              <a:buNone/>
            </a:pPr>
            <a:r>
              <a:t/>
            </a:r>
            <a:endParaRPr/>
          </a:p>
        </p:txBody>
      </p:sp>
      <p:sp>
        <p:nvSpPr>
          <p:cNvPr id="134" name="Google Shape;134;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1" name="Google Shape;511;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8" name="Google Shape;518;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8" name="Google Shape;528;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3" name="Google Shape;543;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7" name="Google Shape;557;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p4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1" name="Google Shape;571;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9" name="Google Shape;579;p4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0" name="Google Shape;580;p4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p4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3" name="Google Shape;593;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p4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3" name="Google Shape;603;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p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3" name="Google Shape;613;p4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Sau một hành trình "mổ xẻ" các quy trình nghiệp vụ của FPT Software, team em đã có một vài ý tưởng "siêu hay ho" muốn "bật mí" ngay bây giờ. Mọi người có sẵn sàng lắng nghe không ạ?</a:t>
            </a:r>
            <a:endParaRPr/>
          </a:p>
          <a:p>
            <a:pPr indent="0" lvl="0" marL="0" rtl="0" algn="l">
              <a:spcBef>
                <a:spcPts val="0"/>
              </a:spcBef>
              <a:spcAft>
                <a:spcPts val="0"/>
              </a:spcAft>
              <a:buNone/>
            </a:pPr>
            <a:r>
              <a:rPr lang="en-US"/>
              <a:t>Đầu tiên, về phần </a:t>
            </a:r>
            <a:r>
              <a:rPr b="1" lang="en-US"/>
              <a:t>Tăng cường AI &amp; RPA</a:t>
            </a:r>
            <a:r>
              <a:rPr lang="en-US"/>
              <a:t> - nghe thì có vẻ "cao siêu" nhưng thực ra rất gần gũi nhé. Tưởng tượng mà xem, các công việc "nhàm chán" lặp đi lặp lại sẽ được robot xử lý hết, chúng ta tha hồ "tỏa sáng" với những ý tưởng sáng tạo. Thật tuyệt vời đúng không ạ?</a:t>
            </a:r>
            <a:endParaRPr/>
          </a:p>
          <a:p>
            <a:pPr indent="0" lvl="0" marL="0" rtl="0" algn="l">
              <a:spcBef>
                <a:spcPts val="0"/>
              </a:spcBef>
              <a:spcAft>
                <a:spcPts val="0"/>
              </a:spcAft>
              <a:buNone/>
            </a:pPr>
            <a:r>
              <a:rPr lang="en-US"/>
              <a:t>Và đây, "ngôi sao sáng" của chúng ta - </a:t>
            </a:r>
            <a:endParaRPr/>
          </a:p>
          <a:p>
            <a:pPr indent="0" lvl="0" marL="0" rtl="0" algn="l">
              <a:spcBef>
                <a:spcPts val="0"/>
              </a:spcBef>
              <a:spcAft>
                <a:spcPts val="0"/>
              </a:spcAft>
              <a:buNone/>
            </a:pPr>
            <a:r>
              <a:rPr b="1" lang="en-US"/>
              <a:t>AI thông minh</a:t>
            </a:r>
            <a:r>
              <a:rPr lang="en-US"/>
              <a:t>. Anh chàng này có thể tự động phân loại yêu cầu, gợi ý giải pháp, và thậm chí cá nhân hóa trải nghiệm của người dùng. Giống như có một người trợ lý ảo cực kỳ hiểu ý mình vậy, quá là tiện lợi luôn!</a:t>
            </a:r>
            <a:endParaRPr/>
          </a:p>
          <a:p>
            <a:pPr indent="0" lvl="0" marL="0" rtl="0" algn="l">
              <a:spcBef>
                <a:spcPts val="0"/>
              </a:spcBef>
              <a:spcAft>
                <a:spcPts val="0"/>
              </a:spcAft>
              <a:buNone/>
            </a:pPr>
            <a:r>
              <a:rPr lang="en-US"/>
              <a:t>Bên cạnh đó, "cánh tay đắc lực" của AI chính là </a:t>
            </a:r>
            <a:endParaRPr/>
          </a:p>
          <a:p>
            <a:pPr indent="0" lvl="0" marL="0" rtl="0" algn="l">
              <a:spcBef>
                <a:spcPts val="0"/>
              </a:spcBef>
              <a:spcAft>
                <a:spcPts val="0"/>
              </a:spcAft>
              <a:buNone/>
            </a:pPr>
            <a:r>
              <a:rPr b="1" lang="en-US"/>
              <a:t>RPA hiệu quả</a:t>
            </a:r>
            <a:r>
              <a:rPr lang="en-US"/>
              <a:t>. RPA sẽ "giải phóng" chúng ta khỏi các tác vụ lặp đi lặp lại, giảm thiểu sai sót và tăng tốc độ xử lý một cách đáng kinh ngạc. Giờ thì các anh chị em FPT Software có thể dành thời gian cho những dự án "khủng" hơn rồi nhé!</a:t>
            </a:r>
            <a:endParaRPr/>
          </a:p>
          <a:p>
            <a:pPr indent="0" lvl="0" marL="0" rtl="0" algn="l">
              <a:spcBef>
                <a:spcPts val="0"/>
              </a:spcBef>
              <a:spcAft>
                <a:spcPts val="0"/>
              </a:spcAft>
              <a:buNone/>
            </a:pPr>
            <a:r>
              <a:rPr lang="en-US"/>
              <a:t>Và cuối cùng, để duy trì "phong độ đỉnh cao", FPT Software không thể thiếu tinh thần </a:t>
            </a:r>
            <a:endParaRPr/>
          </a:p>
          <a:p>
            <a:pPr indent="0" lvl="0" marL="0" rtl="0" algn="l">
              <a:spcBef>
                <a:spcPts val="0"/>
              </a:spcBef>
              <a:spcAft>
                <a:spcPts val="0"/>
              </a:spcAft>
              <a:buNone/>
            </a:pPr>
            <a:r>
              <a:rPr b="1" lang="en-US"/>
              <a:t>Cải tiến liên tục</a:t>
            </a:r>
            <a:r>
              <a:rPr lang="en-US"/>
              <a:t>. Giống như việc chúng ta "update" điện thoại mỗi ngày, các quy trình cũng cần được theo dõi, đánh giá và cải tiến thường xuyên để FPT Software luôn là "số một" trong lòng khách hàng!</a:t>
            </a:r>
            <a:endParaRPr/>
          </a:p>
          <a:p>
            <a:pPr indent="0" lvl="0" marL="0" rtl="0" algn="l">
              <a:spcBef>
                <a:spcPts val="0"/>
              </a:spcBef>
              <a:spcAft>
                <a:spcPts val="0"/>
              </a:spcAft>
              <a:buNone/>
            </a:pPr>
            <a:r>
              <a:t/>
            </a:r>
            <a:endParaRPr/>
          </a:p>
        </p:txBody>
      </p:sp>
      <p:sp>
        <p:nvSpPr>
          <p:cNvPr id="614" name="Google Shape;614;p4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p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6" name="Google Shape;636;p5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7" name="Google Shape;637;p5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p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7" name="Google Shape;647;p5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"Cuối cùng, chúng tôi muốn chia sẻ về </a:t>
            </a:r>
            <a:endParaRPr/>
          </a:p>
          <a:p>
            <a:pPr indent="0" lvl="0" marL="0" rtl="0" algn="l">
              <a:spcBef>
                <a:spcPts val="0"/>
              </a:spcBef>
              <a:spcAft>
                <a:spcPts val="0"/>
              </a:spcAft>
              <a:buNone/>
            </a:pPr>
            <a:r>
              <a:rPr b="1" lang="en-US"/>
              <a:t>Quá trình làm việc nhóm</a:t>
            </a:r>
            <a:r>
              <a:rPr lang="en-US"/>
              <a:t> trong suốt thời gian thực hiện đồ án này. Để đảm bảo tiến độ và chất lượng, nhóm chúng tôi đã duy trì tương tác thường xuyên thông qua các buổi họp định kỳ. Những buổi họp này không chỉ giúp chúng tôi cập nhật tiến độ công việc mà còn là nơi để thống nhất các giải pháp, cùng nhau vượt qua những thách thức.</a:t>
            </a:r>
            <a:endParaRPr/>
          </a:p>
          <a:p>
            <a:pPr indent="0" lvl="0" marL="0" rtl="0" algn="l">
              <a:spcBef>
                <a:spcPts val="0"/>
              </a:spcBef>
              <a:spcAft>
                <a:spcPts val="0"/>
              </a:spcAft>
              <a:buNone/>
            </a:pPr>
            <a:r>
              <a:rPr lang="en-US"/>
              <a:t>Đồng thời, nhóm cũng đã ứng dụng các công cụ quản lý dự án như Trello nhằm nâng cao hiệu quả phối hợp. Việc sử dụng Trello giúp chúng tôi phân công nhiệm vụ rõ ràng, theo dõi tiến độ từng phần việc và đảm bảo mọi thành viên đều nắm bắt được bức tranh tổng thể của đồ án.</a:t>
            </a:r>
            <a:endParaRPr/>
          </a:p>
          <a:p>
            <a:pPr indent="0" lvl="0" marL="0" rtl="0" algn="l">
              <a:spcBef>
                <a:spcPts val="0"/>
              </a:spcBef>
              <a:spcAft>
                <a:spcPts val="0"/>
              </a:spcAft>
              <a:buNone/>
            </a:pPr>
            <a:r>
              <a:rPr lang="en-US"/>
              <a:t>Chính nhờ sự phối hợp chặt chẽ, tinh thần trách nhiệm và việc ứng dụng các công cụ hỗ trợ, nhóm chúng tôi đã cùng hướng đến mục tiêu hoàn thành đồ án một cách toàn diện và tối ưu nhất. </a:t>
            </a:r>
            <a:endParaRPr/>
          </a:p>
          <a:p>
            <a:pPr indent="0" lvl="0" marL="0" rtl="0" algn="l">
              <a:spcBef>
                <a:spcPts val="0"/>
              </a:spcBef>
              <a:spcAft>
                <a:spcPts val="0"/>
              </a:spcAft>
              <a:buNone/>
            </a:pPr>
            <a:r>
              <a:rPr lang="en-US"/>
              <a:t>Chúng tôi xin chân thành cảm ơn thầy/cô và các bạn đã lắng nghe phần thuyết trình của nhóm. Nếu có bất kỳ câu hỏi nào, chúng tôi rất sẵn lòng giải đáp."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48" name="Google Shape;648;p5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p5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6" name="Google Shape;656;p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p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67" name="Google Shape;667;p5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Lời tri ân</a:t>
            </a:r>
            <a:endParaRPr/>
          </a:p>
          <a:p>
            <a:pPr indent="0" lvl="0" marL="0" rtl="0" algn="l">
              <a:spcBef>
                <a:spcPts val="0"/>
              </a:spcBef>
              <a:spcAft>
                <a:spcPts val="0"/>
              </a:spcAft>
              <a:buNone/>
            </a:pPr>
            <a:r>
              <a:rPr lang="en-US"/>
              <a:t>Trong suốt sự nghiệp và cuộc đời mình, ông </a:t>
            </a:r>
            <a:r>
              <a:rPr b="1" lang="en-US"/>
              <a:t>Hoàng Nam Tiến (1969–2025)</a:t>
            </a:r>
            <a:r>
              <a:rPr lang="en-US"/>
              <a:t> đã để lại nhiều dấu ấn sâu sắc trong lĩnh vực công nghệ thông tin và đổi mới sáng tạo tại Việt Nam. Tầm nhìn chiến lược, tinh thần tiên phong, và tâm huyết với thế hệ trẻ của ông là nguồn cảm hứng lớn lao cho bao người.</a:t>
            </a:r>
            <a:endParaRPr/>
          </a:p>
          <a:p>
            <a:pPr indent="0" lvl="0" marL="0" rtl="0" algn="l">
              <a:spcBef>
                <a:spcPts val="0"/>
              </a:spcBef>
              <a:spcAft>
                <a:spcPts val="0"/>
              </a:spcAft>
              <a:buNone/>
            </a:pPr>
            <a:r>
              <a:rPr lang="en-US"/>
              <a:t>Xin kính cẩn nghiêng mình trước sự ra đi của ông – một người lãnh đạo tài ba, một người thầy tận tâm, và một con người tràn đầy nhiệt huyết.</a:t>
            </a:r>
            <a:endParaRPr/>
          </a:p>
          <a:p>
            <a:pPr indent="0" lvl="0" marL="0" rtl="0" algn="l">
              <a:spcBef>
                <a:spcPts val="0"/>
              </a:spcBef>
              <a:spcAft>
                <a:spcPts val="0"/>
              </a:spcAft>
              <a:buNone/>
            </a:pPr>
            <a:r>
              <a:rPr b="1" lang="en-US"/>
              <a:t>Chúng tôi luôn ghi nhớ và biết ơn những đóng góp to lớn của ông.</a:t>
            </a:r>
            <a:endParaRPr/>
          </a:p>
          <a:p>
            <a:pPr indent="0" lvl="0" marL="0" rtl="0" algn="l">
              <a:spcBef>
                <a:spcPts val="0"/>
              </a:spcBef>
              <a:spcAft>
                <a:spcPts val="0"/>
              </a:spcAft>
              <a:buNone/>
            </a:pPr>
            <a:r>
              <a:rPr i="1" lang="en-US"/>
              <a:t>"Di sản không chỉ là những gì ta để lại, mà là cách ta chạm vào cuộc sống của người khác."</a:t>
            </a:r>
            <a:endParaRPr/>
          </a:p>
          <a:p>
            <a:pPr indent="0" lvl="0" marL="0" rtl="0" algn="l">
              <a:spcBef>
                <a:spcPts val="0"/>
              </a:spcBef>
              <a:spcAft>
                <a:spcPts val="0"/>
              </a:spcAft>
              <a:buNone/>
            </a:pPr>
            <a:r>
              <a:t/>
            </a:r>
            <a:endParaRPr/>
          </a:p>
        </p:txBody>
      </p:sp>
      <p:sp>
        <p:nvSpPr>
          <p:cNvPr id="668" name="Google Shape;668;p5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8" name="Google Shape;19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5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5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5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6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6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6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6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6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6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6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6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6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6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5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5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2" name="Google Shape;22;p5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5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5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5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5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8" name="Google Shape;28;p5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5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5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8"/>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8"/>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4" name="Google Shape;34;p5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5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5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0" name="Google Shape;40;p59"/>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1" name="Google Shape;41;p5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5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5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6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60"/>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7" name="Google Shape;47;p60"/>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8" name="Google Shape;48;p60"/>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60"/>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6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6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6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6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6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6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6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6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6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6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6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6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6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63"/>
          <p:cNvSpPr/>
          <p:nvPr>
            <p:ph idx="2" type="pic"/>
          </p:nvPr>
        </p:nvSpPr>
        <p:spPr>
          <a:xfrm>
            <a:off x="1792288" y="612775"/>
            <a:ext cx="5486400" cy="4114800"/>
          </a:xfrm>
          <a:prstGeom prst="rect">
            <a:avLst/>
          </a:prstGeom>
          <a:noFill/>
          <a:ln>
            <a:noFill/>
          </a:ln>
        </p:spPr>
      </p:sp>
      <p:sp>
        <p:nvSpPr>
          <p:cNvPr id="68" name="Google Shape;68;p6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6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6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6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5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5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5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5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5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jp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3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9.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slide" Target="/ppt/slides/slide4.xml"/><Relationship Id="rId9" Type="http://schemas.openxmlformats.org/officeDocument/2006/relationships/slide" Target="/ppt/slides/slide16.xml"/><Relationship Id="rId5" Type="http://schemas.openxmlformats.org/officeDocument/2006/relationships/slide" Target="/ppt/slides/slide5.xml"/><Relationship Id="rId6" Type="http://schemas.openxmlformats.org/officeDocument/2006/relationships/slide" Target="/ppt/slides/slide9.xml"/><Relationship Id="rId7" Type="http://schemas.openxmlformats.org/officeDocument/2006/relationships/slide" Target="/ppt/slides/slide16.xml"/><Relationship Id="rId8" Type="http://schemas.openxmlformats.org/officeDocument/2006/relationships/slide" Target="/ppt/slides/slide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2.png"/><Relationship Id="rId4" Type="http://schemas.openxmlformats.org/officeDocument/2006/relationships/image" Target="../media/image3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6.png"/><Relationship Id="rId4" Type="http://schemas.openxmlformats.org/officeDocument/2006/relationships/image" Target="../media/image3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2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7.jpg"/><Relationship Id="rId5" Type="http://schemas.openxmlformats.org/officeDocument/2006/relationships/image" Target="../media/image12.png"/><Relationship Id="rId6" Type="http://schemas.openxmlformats.org/officeDocument/2006/relationships/image" Target="../media/image10.png"/><Relationship Id="rId7" Type="http://schemas.openxmlformats.org/officeDocument/2006/relationships/image" Target="../media/image6.png"/><Relationship Id="rId8" Type="http://schemas.openxmlformats.org/officeDocument/2006/relationships/image" Target="../media/image1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8.png"/><Relationship Id="rId4" Type="http://schemas.openxmlformats.org/officeDocument/2006/relationships/image" Target="../media/image3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3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33.png"/><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11.jpg"/><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hyperlink" Target="mailto:abc@fptsoft.com" TargetMode="External"/><Relationship Id="rId4" Type="http://schemas.openxmlformats.org/officeDocument/2006/relationships/hyperlink" Target="mailto:bcd@fptsoft.com"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hyperlink" Target="mailto:abc@fsoft.com" TargetMode="External"/><Relationship Id="rId4" Type="http://schemas.openxmlformats.org/officeDocument/2006/relationships/hyperlink" Target="mailto:bcd@fsoft.com"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31.jp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11.jpg"/><Relationship Id="rId4" Type="http://schemas.openxmlformats.org/officeDocument/2006/relationships/image" Target="../media/image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1.png"/><Relationship Id="rId4" Type="http://schemas.openxmlformats.org/officeDocument/2006/relationships/image" Target="../media/image30.gi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28.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image" Target="../media/image2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nvSpPr>
        <p:spPr>
          <a:xfrm>
            <a:off x="9144000" y="3627444"/>
            <a:ext cx="8411100" cy="3401400"/>
          </a:xfrm>
          <a:prstGeom prst="rect">
            <a:avLst/>
          </a:prstGeom>
          <a:noFill/>
          <a:ln>
            <a:noFill/>
          </a:ln>
        </p:spPr>
        <p:txBody>
          <a:bodyPr anchorCtr="0" anchor="t" bIns="0" lIns="0" spcFirstLastPara="1" rIns="0" wrap="square" tIns="0">
            <a:spAutoFit/>
          </a:bodyPr>
          <a:lstStyle/>
          <a:p>
            <a:pPr indent="0" lvl="0" marL="0" marR="0" rtl="0" algn="l">
              <a:lnSpc>
                <a:spcPct val="121002"/>
              </a:lnSpc>
              <a:spcBef>
                <a:spcPts val="0"/>
              </a:spcBef>
              <a:spcAft>
                <a:spcPts val="0"/>
              </a:spcAft>
              <a:buNone/>
            </a:pPr>
            <a:r>
              <a:rPr b="1" i="0" lang="en-US" sz="9999" u="none" cap="none" strike="noStrike">
                <a:solidFill>
                  <a:srgbClr val="1836B2"/>
                </a:solidFill>
                <a:latin typeface="Cabin"/>
                <a:ea typeface="Cabin"/>
                <a:cs typeface="Cabin"/>
                <a:sym typeface="Cabin"/>
              </a:rPr>
              <a:t>CÔNG TY  FPT SOFTWARE</a:t>
            </a:r>
            <a:endParaRPr b="1" i="0" sz="9999" u="none" cap="none" strike="noStrike">
              <a:solidFill>
                <a:srgbClr val="1836B2"/>
              </a:solidFill>
              <a:latin typeface="Cabin"/>
              <a:ea typeface="Cabin"/>
              <a:cs typeface="Cabin"/>
              <a:sym typeface="Cabin"/>
            </a:endParaRPr>
          </a:p>
        </p:txBody>
      </p:sp>
      <p:sp>
        <p:nvSpPr>
          <p:cNvPr id="89" name="Google Shape;89;p1"/>
          <p:cNvSpPr/>
          <p:nvPr/>
        </p:nvSpPr>
        <p:spPr>
          <a:xfrm>
            <a:off x="-2062934" y="831690"/>
            <a:ext cx="10918940" cy="9455310"/>
          </a:xfrm>
          <a:custGeom>
            <a:rect b="b" l="l" r="r" t="t"/>
            <a:pathLst>
              <a:path extrusionOk="0" h="3708400" w="4282440">
                <a:moveTo>
                  <a:pt x="3211830" y="0"/>
                </a:moveTo>
                <a:lnTo>
                  <a:pt x="1070610" y="0"/>
                </a:lnTo>
                <a:lnTo>
                  <a:pt x="0" y="1854200"/>
                </a:lnTo>
                <a:lnTo>
                  <a:pt x="1070610" y="3708400"/>
                </a:lnTo>
                <a:lnTo>
                  <a:pt x="3211830" y="3708400"/>
                </a:lnTo>
                <a:lnTo>
                  <a:pt x="4282440" y="185420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 name="Google Shape;90;p1"/>
          <p:cNvSpPr/>
          <p:nvPr/>
        </p:nvSpPr>
        <p:spPr>
          <a:xfrm>
            <a:off x="4105179" y="8090781"/>
            <a:ext cx="4742962" cy="4392438"/>
          </a:xfrm>
          <a:custGeom>
            <a:rect b="b" l="l" r="r" t="t"/>
            <a:pathLst>
              <a:path extrusionOk="0" h="5372100" w="5800804">
                <a:moveTo>
                  <a:pt x="4250134" y="0"/>
                </a:moveTo>
                <a:lnTo>
                  <a:pt x="1550670" y="0"/>
                </a:lnTo>
                <a:lnTo>
                  <a:pt x="0" y="2686050"/>
                </a:lnTo>
                <a:lnTo>
                  <a:pt x="1550670" y="5372100"/>
                </a:lnTo>
                <a:lnTo>
                  <a:pt x="4250134" y="5372100"/>
                </a:lnTo>
                <a:lnTo>
                  <a:pt x="5800804" y="2686050"/>
                </a:lnTo>
                <a:lnTo>
                  <a:pt x="4250134" y="0"/>
                </a:lnTo>
                <a:close/>
              </a:path>
            </a:pathLst>
          </a:custGeom>
          <a:solidFill>
            <a:srgbClr val="A066C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91" name="Google Shape;91;p1"/>
          <p:cNvGrpSpPr/>
          <p:nvPr/>
        </p:nvGrpSpPr>
        <p:grpSpPr>
          <a:xfrm>
            <a:off x="8610600" y="911011"/>
            <a:ext cx="8402362" cy="1010345"/>
            <a:chOff x="0" y="0"/>
            <a:chExt cx="7119612" cy="1347126"/>
          </a:xfrm>
        </p:grpSpPr>
        <p:sp>
          <p:nvSpPr>
            <p:cNvPr id="92" name="Google Shape;92;p1"/>
            <p:cNvSpPr txBox="1"/>
            <p:nvPr/>
          </p:nvSpPr>
          <p:spPr>
            <a:xfrm>
              <a:off x="1711549" y="33860"/>
              <a:ext cx="5408063" cy="1313266"/>
            </a:xfrm>
            <a:prstGeom prst="rect">
              <a:avLst/>
            </a:prstGeom>
            <a:noFill/>
            <a:ln>
              <a:noFill/>
            </a:ln>
          </p:spPr>
          <p:txBody>
            <a:bodyPr anchorCtr="0" anchor="t" bIns="0" lIns="0" spcFirstLastPara="1" rIns="0" wrap="square" tIns="0">
              <a:spAutoFit/>
            </a:bodyPr>
            <a:lstStyle/>
            <a:p>
              <a:pPr indent="0" lvl="0" marL="0" marR="0" rtl="0" algn="l">
                <a:lnSpc>
                  <a:spcPct val="141214"/>
                </a:lnSpc>
                <a:spcBef>
                  <a:spcPts val="0"/>
                </a:spcBef>
                <a:spcAft>
                  <a:spcPts val="0"/>
                </a:spcAft>
                <a:buNone/>
              </a:pPr>
              <a:r>
                <a:rPr b="1" lang="en-US" sz="2800">
                  <a:solidFill>
                    <a:srgbClr val="000000"/>
                  </a:solidFill>
                  <a:latin typeface="Cabin"/>
                  <a:ea typeface="Cabin"/>
                  <a:cs typeface="Cabin"/>
                  <a:sym typeface="Cabin"/>
                </a:rPr>
                <a:t>HỆ THỐNG QUẢN TRỊ QUY TRÌNH NGHIỆP VỤ</a:t>
              </a:r>
              <a:endParaRPr sz="1800">
                <a:solidFill>
                  <a:schemeClr val="dk1"/>
                </a:solidFill>
                <a:latin typeface="Calibri"/>
                <a:ea typeface="Calibri"/>
                <a:cs typeface="Calibri"/>
                <a:sym typeface="Calibri"/>
              </a:endParaRPr>
            </a:p>
          </p:txBody>
        </p:sp>
        <p:sp>
          <p:nvSpPr>
            <p:cNvPr id="93" name="Google Shape;93;p1"/>
            <p:cNvSpPr/>
            <p:nvPr/>
          </p:nvSpPr>
          <p:spPr>
            <a:xfrm>
              <a:off x="0" y="0"/>
              <a:ext cx="1317768" cy="752402"/>
            </a:xfrm>
            <a:custGeom>
              <a:rect b="b" l="l" r="r" t="t"/>
              <a:pathLst>
                <a:path extrusionOk="0" h="752402" w="1317768">
                  <a:moveTo>
                    <a:pt x="0" y="0"/>
                  </a:moveTo>
                  <a:lnTo>
                    <a:pt x="1317768" y="0"/>
                  </a:lnTo>
                  <a:lnTo>
                    <a:pt x="1317768" y="752402"/>
                  </a:lnTo>
                  <a:lnTo>
                    <a:pt x="0" y="752402"/>
                  </a:lnTo>
                  <a:lnTo>
                    <a:pt x="0" y="0"/>
                  </a:lnTo>
                  <a:close/>
                </a:path>
              </a:pathLst>
            </a:custGeom>
            <a:blipFill rotWithShape="1">
              <a:blip r:embed="rId4">
                <a:alphaModFix/>
              </a:blip>
              <a:stretch>
                <a:fillRect b="0" l="0" r="0" t="-51572"/>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4" name="Google Shape;94;p1"/>
          <p:cNvSpPr/>
          <p:nvPr/>
        </p:nvSpPr>
        <p:spPr>
          <a:xfrm rot="10800000">
            <a:off x="-3602766" y="-3778684"/>
            <a:ext cx="10210353" cy="6226137"/>
          </a:xfrm>
          <a:custGeom>
            <a:rect b="b" l="l" r="r" t="t"/>
            <a:pathLst>
              <a:path extrusionOk="0" h="5372100" w="8809803">
                <a:moveTo>
                  <a:pt x="7259134" y="0"/>
                </a:moveTo>
                <a:lnTo>
                  <a:pt x="1550670" y="0"/>
                </a:lnTo>
                <a:lnTo>
                  <a:pt x="0" y="2686050"/>
                </a:lnTo>
                <a:lnTo>
                  <a:pt x="1550670" y="5372100"/>
                </a:lnTo>
                <a:lnTo>
                  <a:pt x="7259134" y="5372100"/>
                </a:lnTo>
                <a:lnTo>
                  <a:pt x="8809803" y="2686050"/>
                </a:lnTo>
                <a:lnTo>
                  <a:pt x="7259134" y="0"/>
                </a:lnTo>
                <a:close/>
              </a:path>
            </a:pathLst>
          </a:custGeom>
          <a:solidFill>
            <a:srgbClr val="1836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 name="Google Shape;95;p1"/>
          <p:cNvSpPr txBox="1"/>
          <p:nvPr/>
        </p:nvSpPr>
        <p:spPr>
          <a:xfrm>
            <a:off x="9144000" y="6659556"/>
            <a:ext cx="8229600" cy="471989"/>
          </a:xfrm>
          <a:prstGeom prst="rect">
            <a:avLst/>
          </a:prstGeom>
          <a:noFill/>
          <a:ln>
            <a:noFill/>
          </a:ln>
        </p:spPr>
        <p:txBody>
          <a:bodyPr anchorCtr="0" anchor="t" bIns="0" lIns="0" spcFirstLastPara="1" rIns="0" wrap="square" tIns="0">
            <a:spAutoFit/>
          </a:bodyPr>
          <a:lstStyle/>
          <a:p>
            <a:pPr indent="0" lvl="0" marL="0" marR="0" rtl="0" algn="l">
              <a:lnSpc>
                <a:spcPct val="141214"/>
              </a:lnSpc>
              <a:spcBef>
                <a:spcPts val="0"/>
              </a:spcBef>
              <a:spcAft>
                <a:spcPts val="0"/>
              </a:spcAft>
              <a:buNone/>
            </a:pPr>
            <a:r>
              <a:rPr b="1" lang="en-US" sz="2800">
                <a:solidFill>
                  <a:srgbClr val="000000"/>
                </a:solidFill>
                <a:latin typeface="Cabin"/>
                <a:ea typeface="Cabin"/>
                <a:cs typeface="Cabin"/>
                <a:sym typeface="Cabin"/>
              </a:rPr>
              <a:t>Giáo viên: ThS. Hà Lê Hoài Trung</a:t>
            </a:r>
            <a:endParaRPr sz="180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0"/>
          <p:cNvSpPr/>
          <p:nvPr/>
        </p:nvSpPr>
        <p:spPr>
          <a:xfrm>
            <a:off x="9489726" y="0"/>
            <a:ext cx="11879371" cy="10287000"/>
          </a:xfrm>
          <a:custGeom>
            <a:rect b="b" l="l" r="r" t="t"/>
            <a:pathLst>
              <a:path extrusionOk="0" h="3708400" w="4282440">
                <a:moveTo>
                  <a:pt x="3211830" y="0"/>
                </a:moveTo>
                <a:lnTo>
                  <a:pt x="1070610" y="0"/>
                </a:lnTo>
                <a:lnTo>
                  <a:pt x="0" y="1854200"/>
                </a:lnTo>
                <a:lnTo>
                  <a:pt x="1070610" y="3708400"/>
                </a:lnTo>
                <a:lnTo>
                  <a:pt x="3211830" y="3708400"/>
                </a:lnTo>
                <a:lnTo>
                  <a:pt x="4282440" y="1854200"/>
                </a:lnTo>
                <a:close/>
              </a:path>
            </a:pathLst>
          </a:custGeom>
          <a:blipFill rotWithShape="1">
            <a:blip r:embed="rId3">
              <a:alphaModFix/>
            </a:blip>
            <a:stretch>
              <a:fillRect b="0" l="-14944" r="-14943"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3" name="Google Shape;233;p10"/>
          <p:cNvSpPr/>
          <p:nvPr/>
        </p:nvSpPr>
        <p:spPr>
          <a:xfrm>
            <a:off x="9912490" y="8090781"/>
            <a:ext cx="4434864" cy="4392438"/>
          </a:xfrm>
          <a:custGeom>
            <a:rect b="b" l="l" r="r" t="t"/>
            <a:pathLst>
              <a:path extrusionOk="0" h="5372100" w="5423989">
                <a:moveTo>
                  <a:pt x="3873319" y="0"/>
                </a:moveTo>
                <a:lnTo>
                  <a:pt x="1550670" y="0"/>
                </a:lnTo>
                <a:lnTo>
                  <a:pt x="0" y="2686050"/>
                </a:lnTo>
                <a:lnTo>
                  <a:pt x="1550670" y="5372100"/>
                </a:lnTo>
                <a:lnTo>
                  <a:pt x="3873319" y="5372100"/>
                </a:lnTo>
                <a:lnTo>
                  <a:pt x="5423989" y="2686050"/>
                </a:lnTo>
                <a:lnTo>
                  <a:pt x="3873319" y="0"/>
                </a:lnTo>
                <a:close/>
              </a:path>
            </a:pathLst>
          </a:custGeom>
          <a:solidFill>
            <a:srgbClr val="A066C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34" name="Google Shape;234;p10"/>
          <p:cNvGrpSpPr/>
          <p:nvPr/>
        </p:nvGrpSpPr>
        <p:grpSpPr>
          <a:xfrm>
            <a:off x="1028699" y="1028700"/>
            <a:ext cx="5339709" cy="564303"/>
            <a:chOff x="0" y="0"/>
            <a:chExt cx="7119613" cy="752402"/>
          </a:xfrm>
        </p:grpSpPr>
        <p:sp>
          <p:nvSpPr>
            <p:cNvPr id="235" name="Google Shape;235;p10"/>
            <p:cNvSpPr txBox="1"/>
            <p:nvPr/>
          </p:nvSpPr>
          <p:spPr>
            <a:xfrm>
              <a:off x="1711550" y="33860"/>
              <a:ext cx="5408063" cy="632224"/>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1" lang="en-US" sz="2824">
                  <a:solidFill>
                    <a:srgbClr val="000000"/>
                  </a:solidFill>
                  <a:latin typeface="Cabin"/>
                  <a:ea typeface="Cabin"/>
                  <a:cs typeface="Cabin"/>
                  <a:sym typeface="Cabin"/>
                </a:rPr>
                <a:t>FPT SOFT WARE</a:t>
              </a:r>
              <a:endParaRPr/>
            </a:p>
          </p:txBody>
        </p:sp>
        <p:sp>
          <p:nvSpPr>
            <p:cNvPr id="236" name="Google Shape;236;p10"/>
            <p:cNvSpPr/>
            <p:nvPr/>
          </p:nvSpPr>
          <p:spPr>
            <a:xfrm>
              <a:off x="0" y="0"/>
              <a:ext cx="1317768" cy="752402"/>
            </a:xfrm>
            <a:custGeom>
              <a:rect b="b" l="l" r="r" t="t"/>
              <a:pathLst>
                <a:path extrusionOk="0" h="752402" w="1317768">
                  <a:moveTo>
                    <a:pt x="0" y="0"/>
                  </a:moveTo>
                  <a:lnTo>
                    <a:pt x="1317768" y="0"/>
                  </a:lnTo>
                  <a:lnTo>
                    <a:pt x="1317768" y="752402"/>
                  </a:lnTo>
                  <a:lnTo>
                    <a:pt x="0" y="752402"/>
                  </a:lnTo>
                  <a:lnTo>
                    <a:pt x="0" y="0"/>
                  </a:lnTo>
                  <a:close/>
                </a:path>
              </a:pathLst>
            </a:custGeom>
            <a:blipFill rotWithShape="1">
              <a:blip r:embed="rId4">
                <a:alphaModFix/>
              </a:blip>
              <a:stretch>
                <a:fillRect b="0" l="0" r="0" t="-51572"/>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37" name="Google Shape;237;p10"/>
          <p:cNvSpPr txBox="1"/>
          <p:nvPr/>
        </p:nvSpPr>
        <p:spPr>
          <a:xfrm>
            <a:off x="685800" y="4274102"/>
            <a:ext cx="8937630" cy="2231380"/>
          </a:xfrm>
          <a:prstGeom prst="rect">
            <a:avLst/>
          </a:prstGeom>
          <a:noFill/>
          <a:ln>
            <a:noFill/>
          </a:ln>
        </p:spPr>
        <p:txBody>
          <a:bodyPr anchorCtr="0" anchor="t" bIns="0" lIns="0" spcFirstLastPara="1" rIns="0" wrap="square" tIns="0">
            <a:spAutoFit/>
          </a:bodyPr>
          <a:lstStyle/>
          <a:p>
            <a:pPr indent="0" lvl="0" marL="0" marR="0" rtl="0" algn="l">
              <a:lnSpc>
                <a:spcPct val="110341"/>
              </a:lnSpc>
              <a:spcBef>
                <a:spcPts val="0"/>
              </a:spcBef>
              <a:spcAft>
                <a:spcPts val="0"/>
              </a:spcAft>
              <a:buNone/>
            </a:pPr>
            <a:r>
              <a:rPr b="1" lang="en-US" sz="7900">
                <a:solidFill>
                  <a:srgbClr val="1836B2"/>
                </a:solidFill>
                <a:latin typeface="Cabin SemiBold"/>
                <a:ea typeface="Cabin SemiBold"/>
                <a:cs typeface="Cabin SemiBold"/>
                <a:sym typeface="Cabin SemiBold"/>
              </a:rPr>
              <a:t>PHÂN</a:t>
            </a:r>
            <a:r>
              <a:rPr b="1" lang="en-US" sz="7900" u="none">
                <a:solidFill>
                  <a:srgbClr val="1836B2"/>
                </a:solidFill>
                <a:latin typeface="Cabin SemiBold"/>
                <a:ea typeface="Cabin SemiBold"/>
                <a:cs typeface="Cabin SemiBold"/>
                <a:sym typeface="Cabin SemiBold"/>
              </a:rPr>
              <a:t> TÍCH QUY TRÌNH NGHIỆP VỤ</a:t>
            </a:r>
            <a:endParaRPr/>
          </a:p>
        </p:txBody>
      </p:sp>
    </p:spTree>
  </p:cSld>
  <p:clrMapOvr>
    <a:masterClrMapping/>
  </p:clrMapOvr>
  <p:transition spd="slow">
    <p:randomBar dir="ver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11"/>
          <p:cNvPicPr preferRelativeResize="0"/>
          <p:nvPr/>
        </p:nvPicPr>
        <p:blipFill rotWithShape="1">
          <a:blip r:embed="rId3">
            <a:alphaModFix/>
          </a:blip>
          <a:srcRect b="0" l="0" r="0" t="0"/>
          <a:stretch/>
        </p:blipFill>
        <p:spPr>
          <a:xfrm>
            <a:off x="3213897" y="1524290"/>
            <a:ext cx="11860207" cy="1147762"/>
          </a:xfrm>
          <a:prstGeom prst="rect">
            <a:avLst/>
          </a:prstGeom>
          <a:noFill/>
          <a:ln>
            <a:noFill/>
          </a:ln>
        </p:spPr>
      </p:pic>
      <p:sp>
        <p:nvSpPr>
          <p:cNvPr id="243" name="Google Shape;243;p11"/>
          <p:cNvSpPr txBox="1"/>
          <p:nvPr/>
        </p:nvSpPr>
        <p:spPr>
          <a:xfrm>
            <a:off x="581369" y="599786"/>
            <a:ext cx="10666597" cy="924504"/>
          </a:xfrm>
          <a:prstGeom prst="rect">
            <a:avLst/>
          </a:prstGeom>
          <a:noFill/>
          <a:ln>
            <a:noFill/>
          </a:ln>
        </p:spPr>
        <p:txBody>
          <a:bodyPr anchorCtr="0" anchor="t" bIns="0" lIns="0" spcFirstLastPara="1" rIns="0" wrap="square" tIns="0">
            <a:spAutoFit/>
          </a:bodyPr>
          <a:lstStyle/>
          <a:p>
            <a:pPr indent="0" lvl="0" marL="0" marR="0" rtl="0" algn="l">
              <a:lnSpc>
                <a:spcPct val="109992"/>
              </a:lnSpc>
              <a:spcBef>
                <a:spcPts val="0"/>
              </a:spcBef>
              <a:spcAft>
                <a:spcPts val="0"/>
              </a:spcAft>
              <a:buNone/>
            </a:pPr>
            <a:r>
              <a:rPr b="1" lang="en-US" sz="6575">
                <a:solidFill>
                  <a:srgbClr val="1836B2"/>
                </a:solidFill>
                <a:latin typeface="Cabin SemiBold"/>
                <a:ea typeface="Cabin SemiBold"/>
                <a:cs typeface="Cabin SemiBold"/>
                <a:sym typeface="Cabin SemiBold"/>
              </a:rPr>
              <a:t>QUY TRÌNH QUẢN LÍ DỰ ÁN</a:t>
            </a:r>
            <a:endParaRPr/>
          </a:p>
        </p:txBody>
      </p:sp>
      <p:pic>
        <p:nvPicPr>
          <p:cNvPr id="244" name="Google Shape;244;p11"/>
          <p:cNvPicPr preferRelativeResize="0"/>
          <p:nvPr/>
        </p:nvPicPr>
        <p:blipFill rotWithShape="1">
          <a:blip r:embed="rId4">
            <a:alphaModFix/>
          </a:blip>
          <a:srcRect b="0" l="0" r="0" t="0"/>
          <a:stretch/>
        </p:blipFill>
        <p:spPr>
          <a:xfrm>
            <a:off x="1881188" y="2552700"/>
            <a:ext cx="14525625" cy="7492164"/>
          </a:xfrm>
          <a:prstGeom prst="rect">
            <a:avLst/>
          </a:prstGeom>
          <a:noFill/>
          <a:ln>
            <a:noFill/>
          </a:ln>
        </p:spPr>
      </p:pic>
    </p:spTree>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2"/>
          <p:cNvSpPr txBox="1"/>
          <p:nvPr/>
        </p:nvSpPr>
        <p:spPr>
          <a:xfrm>
            <a:off x="1009650" y="609600"/>
            <a:ext cx="15773400" cy="1413996"/>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None/>
            </a:pPr>
            <a:r>
              <a:rPr b="1" lang="en-US" sz="6000">
                <a:solidFill>
                  <a:schemeClr val="dk2"/>
                </a:solidFill>
                <a:latin typeface="Calibri"/>
                <a:ea typeface="Calibri"/>
                <a:cs typeface="Calibri"/>
                <a:sym typeface="Calibri"/>
              </a:rPr>
              <a:t>Phân tích giá trị gia tăng</a:t>
            </a:r>
            <a:endParaRPr b="1" sz="6000">
              <a:solidFill>
                <a:schemeClr val="dk2"/>
              </a:solidFill>
              <a:latin typeface="Calibri"/>
              <a:ea typeface="Calibri"/>
              <a:cs typeface="Calibri"/>
              <a:sym typeface="Calibri"/>
            </a:endParaRPr>
          </a:p>
        </p:txBody>
      </p:sp>
      <p:graphicFrame>
        <p:nvGraphicFramePr>
          <p:cNvPr id="250" name="Google Shape;250;p12"/>
          <p:cNvGraphicFramePr/>
          <p:nvPr/>
        </p:nvGraphicFramePr>
        <p:xfrm>
          <a:off x="495300" y="2228850"/>
          <a:ext cx="3000000" cy="3000000"/>
        </p:xfrm>
        <a:graphic>
          <a:graphicData uri="http://schemas.openxmlformats.org/drawingml/2006/table">
            <a:tbl>
              <a:tblPr bandRow="1" firstCol="1" firstRow="1">
                <a:noFill/>
                <a:tableStyleId>{2485CD58-AB63-4994-9188-4E79A29DB4F4}</a:tableStyleId>
              </a:tblPr>
              <a:tblGrid>
                <a:gridCol w="9008825"/>
                <a:gridCol w="5773975"/>
                <a:gridCol w="2514600"/>
              </a:tblGrid>
              <a:tr h="651175">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Hoạt động</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Người thực hiện</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Phân loại</a:t>
                      </a:r>
                      <a:endParaRPr sz="3200" u="none" cap="none" strike="noStrike">
                        <a:latin typeface="Calibri"/>
                        <a:ea typeface="Calibri"/>
                        <a:cs typeface="Calibri"/>
                        <a:sym typeface="Calibri"/>
                      </a:endParaRPr>
                    </a:p>
                  </a:txBody>
                  <a:tcPr marT="0" marB="0" marR="138400" marL="138400"/>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u="none" cap="none" strike="noStrike"/>
                        <a:t>Xác định yêu cầu &amp; mục tiêu</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Khách hàng</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VA</a:t>
                      </a:r>
                      <a:endParaRPr sz="3200" u="none" cap="none" strike="noStrike">
                        <a:latin typeface="Calibri"/>
                        <a:ea typeface="Calibri"/>
                        <a:cs typeface="Calibri"/>
                        <a:sym typeface="Calibri"/>
                      </a:endParaRPr>
                    </a:p>
                  </a:txBody>
                  <a:tcPr marT="0" marB="0" marR="138400" marL="138400"/>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u="none" cap="none" strike="noStrike"/>
                        <a:t>Phê duyệt mục tiêu &amp; ngân sách</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Khách hàng</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NVA</a:t>
                      </a:r>
                      <a:endParaRPr sz="3200" u="none" cap="none" strike="noStrike">
                        <a:latin typeface="Calibri"/>
                        <a:ea typeface="Calibri"/>
                        <a:cs typeface="Calibri"/>
                        <a:sym typeface="Calibri"/>
                      </a:endParaRPr>
                    </a:p>
                  </a:txBody>
                  <a:tcPr marT="0" marB="0" marR="138400" marL="138400"/>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u="none" cap="none" strike="noStrike"/>
                        <a:t>Nghiệm thu cuối cùng</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Khách hàng</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NVA </a:t>
                      </a:r>
                      <a:endParaRPr sz="3200" u="none" cap="none" strike="noStrike">
                        <a:latin typeface="Calibri"/>
                        <a:ea typeface="Calibri"/>
                        <a:cs typeface="Calibri"/>
                        <a:sym typeface="Calibri"/>
                      </a:endParaRPr>
                    </a:p>
                  </a:txBody>
                  <a:tcPr marT="0" marB="0" marR="138400" marL="138400"/>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u="none" cap="none" strike="noStrike"/>
                        <a:t>Điều phối nguồn lực &amp; tiến độ</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Quản lý dự án</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BVA</a:t>
                      </a:r>
                      <a:endParaRPr sz="3200" u="none" cap="none" strike="noStrike">
                        <a:latin typeface="Calibri"/>
                        <a:ea typeface="Calibri"/>
                        <a:cs typeface="Calibri"/>
                        <a:sym typeface="Calibri"/>
                      </a:endParaRPr>
                    </a:p>
                  </a:txBody>
                  <a:tcPr marT="0" marB="0" marR="138400" marL="138400"/>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u="none" cap="none" strike="noStrike"/>
                        <a:t>Lập dự thảo ngân sách</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Quản lý dự án</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BVA</a:t>
                      </a:r>
                      <a:endParaRPr sz="3200" u="none" cap="none" strike="noStrike">
                        <a:latin typeface="Calibri"/>
                        <a:ea typeface="Calibri"/>
                        <a:cs typeface="Calibri"/>
                        <a:sym typeface="Calibri"/>
                      </a:endParaRPr>
                    </a:p>
                  </a:txBody>
                  <a:tcPr marT="0" marB="0" marR="138400" marL="138400"/>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u="none" cap="none" strike="noStrike"/>
                        <a:t>Đánh giá chất lượng</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Quản lý dự án</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BVA</a:t>
                      </a:r>
                      <a:endParaRPr sz="3200" u="none" cap="none" strike="noStrike">
                        <a:latin typeface="Calibri"/>
                        <a:ea typeface="Calibri"/>
                        <a:cs typeface="Calibri"/>
                        <a:sym typeface="Calibri"/>
                      </a:endParaRPr>
                    </a:p>
                  </a:txBody>
                  <a:tcPr marT="0" marB="0" marR="138400" marL="138400"/>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u="none" cap="none" strike="noStrike"/>
                        <a:t>Chuẩn bị nghiệm thu &amp; bàn giao</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Quản lý dự án</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BVA</a:t>
                      </a:r>
                      <a:endParaRPr sz="3200" u="none" cap="none" strike="noStrike">
                        <a:latin typeface="Calibri"/>
                        <a:ea typeface="Calibri"/>
                        <a:cs typeface="Calibri"/>
                        <a:sym typeface="Calibri"/>
                      </a:endParaRPr>
                    </a:p>
                  </a:txBody>
                  <a:tcPr marT="0" marB="0" marR="138400" marL="138400"/>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u="none" cap="none" strike="noStrike"/>
                        <a:t>Thiết kế giải pháp</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Nhóm dự án</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VA</a:t>
                      </a:r>
                      <a:endParaRPr sz="3200" u="none" cap="none" strike="noStrike">
                        <a:latin typeface="Calibri"/>
                        <a:ea typeface="Calibri"/>
                        <a:cs typeface="Calibri"/>
                        <a:sym typeface="Calibri"/>
                      </a:endParaRPr>
                    </a:p>
                  </a:txBody>
                  <a:tcPr marT="0" marB="0" marR="138400" marL="138400"/>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u="none" cap="none" strike="noStrike"/>
                        <a:t>Phát triển phần mềm (lập trình)</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Nhóm dự án</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VA</a:t>
                      </a:r>
                      <a:endParaRPr sz="3200" u="none" cap="none" strike="noStrike">
                        <a:latin typeface="Calibri"/>
                        <a:ea typeface="Calibri"/>
                        <a:cs typeface="Calibri"/>
                        <a:sym typeface="Calibri"/>
                      </a:endParaRPr>
                    </a:p>
                  </a:txBody>
                  <a:tcPr marT="0" marB="0" marR="138400" marL="138400"/>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u="none" cap="none" strike="noStrike"/>
                        <a:t>Kiểm thử phần mềm</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Nhóm dự án (kiểm thử)</a:t>
                      </a:r>
                      <a:endParaRPr sz="3200" u="none" cap="none" strike="noStrike">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u="none" cap="none" strike="noStrike"/>
                        <a:t>VA</a:t>
                      </a:r>
                      <a:endParaRPr sz="3200" u="none" cap="none" strike="noStrike">
                        <a:latin typeface="Calibri"/>
                        <a:ea typeface="Calibri"/>
                        <a:cs typeface="Calibri"/>
                        <a:sym typeface="Calibri"/>
                      </a:endParaRPr>
                    </a:p>
                  </a:txBody>
                  <a:tcPr marT="0" marB="0" marR="138400" marL="138400"/>
                </a:tc>
              </a:tr>
            </a:tbl>
          </a:graphicData>
        </a:graphic>
      </p:graphicFrame>
    </p:spTree>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4" name="Shape 254"/>
        <p:cNvGrpSpPr/>
        <p:nvPr/>
      </p:nvGrpSpPr>
      <p:grpSpPr>
        <a:xfrm>
          <a:off x="0" y="0"/>
          <a:ext cx="0" cy="0"/>
          <a:chOff x="0" y="0"/>
          <a:chExt cx="0" cy="0"/>
        </a:xfrm>
      </p:grpSpPr>
      <p:sp>
        <p:nvSpPr>
          <p:cNvPr id="255" name="Google Shape;255;p13"/>
          <p:cNvSpPr/>
          <p:nvPr/>
        </p:nvSpPr>
        <p:spPr>
          <a:xfrm>
            <a:off x="0" y="0"/>
            <a:ext cx="18287998" cy="1028604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6" name="Google Shape;256;p13"/>
          <p:cNvSpPr txBox="1"/>
          <p:nvPr/>
        </p:nvSpPr>
        <p:spPr>
          <a:xfrm>
            <a:off x="1670715" y="4441074"/>
            <a:ext cx="6054501" cy="35814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rPr b="1" lang="en-US" sz="8100" u="none">
                <a:solidFill>
                  <a:schemeClr val="dk1"/>
                </a:solidFill>
                <a:latin typeface="Calibri"/>
                <a:ea typeface="Calibri"/>
                <a:cs typeface="Calibri"/>
                <a:sym typeface="Calibri"/>
              </a:rPr>
              <a:t>Phân tích sự lãng phí</a:t>
            </a:r>
            <a:endParaRPr/>
          </a:p>
        </p:txBody>
      </p:sp>
      <p:grpSp>
        <p:nvGrpSpPr>
          <p:cNvPr id="257" name="Google Shape;257;p13"/>
          <p:cNvGrpSpPr/>
          <p:nvPr/>
        </p:nvGrpSpPr>
        <p:grpSpPr>
          <a:xfrm>
            <a:off x="4" y="4477488"/>
            <a:ext cx="1097283" cy="1010190"/>
            <a:chOff x="3940602" y="308034"/>
            <a:chExt cx="2116791" cy="3428999"/>
          </a:xfrm>
        </p:grpSpPr>
        <p:sp>
          <p:nvSpPr>
            <p:cNvPr id="258" name="Google Shape;258;p13"/>
            <p:cNvSpPr/>
            <p:nvPr/>
          </p:nvSpPr>
          <p:spPr>
            <a:xfrm>
              <a:off x="3940602"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9" name="Google Shape;259;p13"/>
            <p:cNvSpPr/>
            <p:nvPr/>
          </p:nvSpPr>
          <p:spPr>
            <a:xfrm>
              <a:off x="4715626"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0" name="Google Shape;260;p13"/>
            <p:cNvSpPr/>
            <p:nvPr/>
          </p:nvSpPr>
          <p:spPr>
            <a:xfrm>
              <a:off x="5490650"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61" name="Google Shape;261;p13"/>
          <p:cNvSpPr/>
          <p:nvPr/>
        </p:nvSpPr>
        <p:spPr>
          <a:xfrm flipH="1">
            <a:off x="16046505" y="0"/>
            <a:ext cx="2241495" cy="102870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2" name="Google Shape;262;p13"/>
          <p:cNvSpPr/>
          <p:nvPr/>
        </p:nvSpPr>
        <p:spPr>
          <a:xfrm>
            <a:off x="8528715" y="587829"/>
            <a:ext cx="9014049" cy="9025617"/>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263" name="Google Shape;263;p13"/>
          <p:cNvGraphicFramePr/>
          <p:nvPr/>
        </p:nvGraphicFramePr>
        <p:xfrm>
          <a:off x="9115292" y="1000092"/>
          <a:ext cx="3000000" cy="3000000"/>
        </p:xfrm>
        <a:graphic>
          <a:graphicData uri="http://schemas.openxmlformats.org/drawingml/2006/table">
            <a:tbl>
              <a:tblPr bandRow="1" firstCol="1" firstRow="1">
                <a:noFill/>
                <a:tableStyleId>{2485CD58-AB63-4994-9188-4E79A29DB4F4}</a:tableStyleId>
              </a:tblPr>
              <a:tblGrid>
                <a:gridCol w="1671925"/>
                <a:gridCol w="6168950"/>
              </a:tblGrid>
              <a:tr h="1279500">
                <a:tc>
                  <a:txBody>
                    <a:bodyPr/>
                    <a:lstStyle/>
                    <a:p>
                      <a:pPr indent="0" lvl="0" marL="0" marR="0" rtl="0" algn="ctr">
                        <a:lnSpc>
                          <a:spcPct val="115000"/>
                        </a:lnSpc>
                        <a:spcBef>
                          <a:spcPts val="0"/>
                        </a:spcBef>
                        <a:spcAft>
                          <a:spcPts val="0"/>
                        </a:spcAft>
                        <a:buClr>
                          <a:schemeClr val="dk1"/>
                        </a:buClr>
                        <a:buSzPts val="2500"/>
                        <a:buFont typeface="Calibri"/>
                        <a:buNone/>
                      </a:pPr>
                      <a:r>
                        <a:rPr b="1" lang="en-US" sz="2500" u="none" cap="none" strike="noStrike">
                          <a:solidFill>
                            <a:schemeClr val="dk1"/>
                          </a:solidFill>
                        </a:rPr>
                        <a:t>Loại lãng phí</a:t>
                      </a:r>
                      <a:endParaRPr b="1" sz="2500" u="none" cap="none" strike="noStrike">
                        <a:solidFill>
                          <a:schemeClr val="dk1"/>
                        </a:solidFill>
                        <a:latin typeface="Calibri"/>
                        <a:ea typeface="Calibri"/>
                        <a:cs typeface="Calibri"/>
                        <a:sym typeface="Calibri"/>
                      </a:endParaRPr>
                    </a:p>
                  </a:txBody>
                  <a:tcPr marT="46150" marB="346125" marR="115375"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Calibri"/>
                        <a:buNone/>
                      </a:pPr>
                      <a:r>
                        <a:rPr b="1" lang="en-US" sz="2500" u="none" cap="none" strike="noStrike">
                          <a:solidFill>
                            <a:schemeClr val="dk1"/>
                          </a:solidFill>
                        </a:rPr>
                        <a:t>Biểu hiện trong quy trình</a:t>
                      </a:r>
                      <a:endParaRPr b="1" sz="2500" u="none" cap="none" strike="noStrike">
                        <a:solidFill>
                          <a:schemeClr val="dk1"/>
                        </a:solidFill>
                        <a:latin typeface="Calibri"/>
                        <a:ea typeface="Calibri"/>
                        <a:cs typeface="Calibri"/>
                        <a:sym typeface="Calibri"/>
                      </a:endParaRPr>
                    </a:p>
                  </a:txBody>
                  <a:tcPr marT="46150" marB="346125" marR="115375"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159700">
                <a:tc>
                  <a:txBody>
                    <a:bodyPr/>
                    <a:lstStyle/>
                    <a:p>
                      <a:pPr indent="0" lvl="0" marL="0" marR="0" rtl="0" algn="ctr">
                        <a:lnSpc>
                          <a:spcPct val="115000"/>
                        </a:lnSpc>
                        <a:spcBef>
                          <a:spcPts val="0"/>
                        </a:spcBef>
                        <a:spcAft>
                          <a:spcPts val="0"/>
                        </a:spcAft>
                        <a:buClr>
                          <a:schemeClr val="dk1"/>
                        </a:buClr>
                        <a:buSzPts val="2500"/>
                        <a:buFont typeface="Calibri"/>
                        <a:buNone/>
                      </a:pPr>
                      <a:r>
                        <a:rPr b="1" lang="en-US" sz="2500" u="none" cap="none" strike="noStrike">
                          <a:solidFill>
                            <a:schemeClr val="dk1"/>
                          </a:solidFill>
                        </a:rPr>
                        <a:t>Hold</a:t>
                      </a:r>
                      <a:endParaRPr b="1" sz="2500" u="none" cap="none" strike="noStrike">
                        <a:solidFill>
                          <a:schemeClr val="dk1"/>
                        </a:solidFill>
                        <a:latin typeface="Calibri"/>
                        <a:ea typeface="Calibri"/>
                        <a:cs typeface="Calibri"/>
                        <a:sym typeface="Calibri"/>
                      </a:endParaRPr>
                    </a:p>
                  </a:txBody>
                  <a:tcPr marT="46150" marB="346125" marR="1153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Calibri"/>
                        <a:buNone/>
                      </a:pPr>
                      <a:r>
                        <a:rPr lang="en-US" sz="2500" u="none" cap="none" strike="noStrike">
                          <a:solidFill>
                            <a:schemeClr val="dk1"/>
                          </a:solidFill>
                        </a:rPr>
                        <a:t>- Chờ khách hàng phê duyệt mục tiêu &amp; ngân sách.</a:t>
                      </a:r>
                      <a:endParaRPr sz="2500" u="none" cap="none" strike="noStrike">
                        <a:solidFill>
                          <a:schemeClr val="dk1"/>
                        </a:solidFill>
                      </a:endParaRPr>
                    </a:p>
                    <a:p>
                      <a:pPr indent="0" lvl="0" marL="0" marR="0" rtl="0" algn="l">
                        <a:lnSpc>
                          <a:spcPct val="115000"/>
                        </a:lnSpc>
                        <a:spcBef>
                          <a:spcPts val="0"/>
                        </a:spcBef>
                        <a:spcAft>
                          <a:spcPts val="0"/>
                        </a:spcAft>
                        <a:buClr>
                          <a:schemeClr val="dk1"/>
                        </a:buClr>
                        <a:buSzPts val="2500"/>
                        <a:buFont typeface="Calibri"/>
                        <a:buNone/>
                      </a:pPr>
                      <a:r>
                        <a:rPr lang="en-US" sz="2500" u="none" cap="none" strike="noStrike">
                          <a:solidFill>
                            <a:schemeClr val="dk1"/>
                          </a:solidFill>
                        </a:rPr>
                        <a:t>- Chờ đánh giá chất lượng lại hoặc nghiệm thu lại từ khách hàng.</a:t>
                      </a:r>
                      <a:endParaRPr sz="2500" u="none" cap="none" strike="noStrike">
                        <a:solidFill>
                          <a:schemeClr val="dk1"/>
                        </a:solidFill>
                        <a:latin typeface="Calibri"/>
                        <a:ea typeface="Calibri"/>
                        <a:cs typeface="Calibri"/>
                        <a:sym typeface="Calibri"/>
                      </a:endParaRPr>
                    </a:p>
                  </a:txBody>
                  <a:tcPr marT="46150" marB="346125" marR="115375"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2159700">
                <a:tc>
                  <a:txBody>
                    <a:bodyPr/>
                    <a:lstStyle/>
                    <a:p>
                      <a:pPr indent="0" lvl="0" marL="0" marR="0" rtl="0" algn="ctr">
                        <a:lnSpc>
                          <a:spcPct val="115000"/>
                        </a:lnSpc>
                        <a:spcBef>
                          <a:spcPts val="0"/>
                        </a:spcBef>
                        <a:spcAft>
                          <a:spcPts val="0"/>
                        </a:spcAft>
                        <a:buClr>
                          <a:schemeClr val="dk1"/>
                        </a:buClr>
                        <a:buSzPts val="2500"/>
                        <a:buFont typeface="Calibri"/>
                        <a:buNone/>
                      </a:pPr>
                      <a:r>
                        <a:rPr b="1" lang="en-US" sz="2500" u="none" cap="none" strike="noStrike">
                          <a:solidFill>
                            <a:schemeClr val="dk1"/>
                          </a:solidFill>
                        </a:rPr>
                        <a:t>Move</a:t>
                      </a:r>
                      <a:endParaRPr b="1" sz="2500" u="none" cap="none" strike="noStrike">
                        <a:solidFill>
                          <a:schemeClr val="dk1"/>
                        </a:solidFill>
                        <a:latin typeface="Calibri"/>
                        <a:ea typeface="Calibri"/>
                        <a:cs typeface="Calibri"/>
                        <a:sym typeface="Calibri"/>
                      </a:endParaRPr>
                    </a:p>
                  </a:txBody>
                  <a:tcPr marT="46150" marB="346125" marR="1153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500"/>
                        <a:buFont typeface="Calibri"/>
                        <a:buNone/>
                      </a:pPr>
                      <a:r>
                        <a:rPr lang="en-US" sz="2500" u="none" cap="none" strike="noStrike">
                          <a:solidFill>
                            <a:schemeClr val="dk1"/>
                          </a:solidFill>
                        </a:rPr>
                        <a:t>- Tài liệu kỹ thuật, ngân sách, hồ sơ kiểm thử cần luân chuyển giữa 3 bên: khách hàng – quản lý – nhóm dự án. </a:t>
                      </a:r>
                      <a:endParaRPr sz="2500" u="none" cap="none" strike="noStrike">
                        <a:solidFill>
                          <a:schemeClr val="dk1"/>
                        </a:solidFill>
                      </a:endParaRPr>
                    </a:p>
                    <a:p>
                      <a:pPr indent="0" lvl="0" marL="0" marR="0" rtl="0" algn="l">
                        <a:lnSpc>
                          <a:spcPct val="115000"/>
                        </a:lnSpc>
                        <a:spcBef>
                          <a:spcPts val="0"/>
                        </a:spcBef>
                        <a:spcAft>
                          <a:spcPts val="0"/>
                        </a:spcAft>
                        <a:buClr>
                          <a:schemeClr val="dk1"/>
                        </a:buClr>
                        <a:buSzPts val="2500"/>
                        <a:buFont typeface="Calibri"/>
                        <a:buNone/>
                      </a:pPr>
                      <a:r>
                        <a:rPr lang="en-US" sz="2500" u="none" cap="none" strike="noStrike">
                          <a:solidFill>
                            <a:schemeClr val="dk1"/>
                          </a:solidFill>
                        </a:rPr>
                        <a:t>- Lặp lại giao tiếp để chỉnh sửa yêu cầu.</a:t>
                      </a:r>
                      <a:endParaRPr sz="2500" u="none" cap="none" strike="noStrike">
                        <a:solidFill>
                          <a:schemeClr val="dk1"/>
                        </a:solidFill>
                        <a:latin typeface="Calibri"/>
                        <a:ea typeface="Calibri"/>
                        <a:cs typeface="Calibri"/>
                        <a:sym typeface="Calibri"/>
                      </a:endParaRPr>
                    </a:p>
                  </a:txBody>
                  <a:tcPr marT="46150" marB="346125" marR="115375"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2599800">
                <a:tc>
                  <a:txBody>
                    <a:bodyPr/>
                    <a:lstStyle/>
                    <a:p>
                      <a:pPr indent="0" lvl="0" marL="0" marR="0" rtl="0" algn="ctr">
                        <a:lnSpc>
                          <a:spcPct val="115000"/>
                        </a:lnSpc>
                        <a:spcBef>
                          <a:spcPts val="0"/>
                        </a:spcBef>
                        <a:spcAft>
                          <a:spcPts val="0"/>
                        </a:spcAft>
                        <a:buClr>
                          <a:schemeClr val="dk1"/>
                        </a:buClr>
                        <a:buSzPts val="2500"/>
                        <a:buFont typeface="Calibri"/>
                        <a:buNone/>
                      </a:pPr>
                      <a:r>
                        <a:rPr b="1" lang="en-US" sz="2500" u="none" cap="none" strike="noStrike">
                          <a:solidFill>
                            <a:schemeClr val="dk1"/>
                          </a:solidFill>
                        </a:rPr>
                        <a:t>Over-do</a:t>
                      </a:r>
                      <a:endParaRPr b="1" sz="2500" u="none" cap="none" strike="noStrike">
                        <a:solidFill>
                          <a:schemeClr val="dk1"/>
                        </a:solidFill>
                        <a:latin typeface="Calibri"/>
                        <a:ea typeface="Calibri"/>
                        <a:cs typeface="Calibri"/>
                        <a:sym typeface="Calibri"/>
                      </a:endParaRPr>
                    </a:p>
                  </a:txBody>
                  <a:tcPr marT="46150" marB="346125" marR="1153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Calibri"/>
                        <a:buNone/>
                      </a:pPr>
                      <a:r>
                        <a:rPr lang="en-US" sz="2500" u="none" cap="none" strike="noStrike">
                          <a:solidFill>
                            <a:schemeClr val="dk1"/>
                          </a:solidFill>
                        </a:rPr>
                        <a:t>- Cập nhật ngân sách nhiều lần khi không được duyệt. </a:t>
                      </a:r>
                      <a:endParaRPr sz="2500" u="none" cap="none" strike="noStrike">
                        <a:solidFill>
                          <a:schemeClr val="dk1"/>
                        </a:solidFill>
                      </a:endParaRPr>
                    </a:p>
                    <a:p>
                      <a:pPr indent="0" lvl="0" marL="0" marR="0" rtl="0" algn="l">
                        <a:lnSpc>
                          <a:spcPct val="115000"/>
                        </a:lnSpc>
                        <a:spcBef>
                          <a:spcPts val="0"/>
                        </a:spcBef>
                        <a:spcAft>
                          <a:spcPts val="0"/>
                        </a:spcAft>
                        <a:buClr>
                          <a:schemeClr val="dk1"/>
                        </a:buClr>
                        <a:buSzPts val="2500"/>
                        <a:buFont typeface="Calibri"/>
                        <a:buNone/>
                      </a:pPr>
                      <a:r>
                        <a:rPr lang="en-US" sz="2500" u="none" cap="none" strike="noStrike">
                          <a:solidFill>
                            <a:schemeClr val="dk1"/>
                          </a:solidFill>
                        </a:rPr>
                        <a:t>- Thiết kế giải pháp chi tiết cho yêu cầu chưa rõ ràng. </a:t>
                      </a:r>
                      <a:endParaRPr sz="2500" u="none" cap="none" strike="noStrike">
                        <a:solidFill>
                          <a:schemeClr val="dk1"/>
                        </a:solidFill>
                      </a:endParaRPr>
                    </a:p>
                    <a:p>
                      <a:pPr indent="0" lvl="0" marL="0" marR="0" rtl="0" algn="l">
                        <a:lnSpc>
                          <a:spcPct val="115000"/>
                        </a:lnSpc>
                        <a:spcBef>
                          <a:spcPts val="0"/>
                        </a:spcBef>
                        <a:spcAft>
                          <a:spcPts val="0"/>
                        </a:spcAft>
                        <a:buClr>
                          <a:schemeClr val="dk1"/>
                        </a:buClr>
                        <a:buSzPts val="2500"/>
                        <a:buFont typeface="Calibri"/>
                        <a:buNone/>
                      </a:pPr>
                      <a:r>
                        <a:rPr lang="en-US" sz="2500" u="none" cap="none" strike="noStrike">
                          <a:solidFill>
                            <a:schemeClr val="dk1"/>
                          </a:solidFill>
                        </a:rPr>
                        <a:t>- Các lỗi nhỏ không ảnh hưởng thực tế.</a:t>
                      </a:r>
                      <a:endParaRPr sz="2500" u="none" cap="none" strike="noStrike">
                        <a:solidFill>
                          <a:schemeClr val="dk1"/>
                        </a:solidFill>
                        <a:latin typeface="Calibri"/>
                        <a:ea typeface="Calibri"/>
                        <a:cs typeface="Calibri"/>
                        <a:sym typeface="Calibri"/>
                      </a:endParaRPr>
                    </a:p>
                  </a:txBody>
                  <a:tcPr marT="46150" marB="346125" marR="115375"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transition spd="slow">
    <p:randomBar dir="ver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14"/>
          <p:cNvPicPr preferRelativeResize="0"/>
          <p:nvPr/>
        </p:nvPicPr>
        <p:blipFill rotWithShape="1">
          <a:blip r:embed="rId3">
            <a:alphaModFix/>
          </a:blip>
          <a:srcRect b="0" l="0" r="0" t="0"/>
          <a:stretch/>
        </p:blipFill>
        <p:spPr>
          <a:xfrm>
            <a:off x="8221764" y="2735626"/>
            <a:ext cx="9336652" cy="4815747"/>
          </a:xfrm>
          <a:prstGeom prst="rect">
            <a:avLst/>
          </a:prstGeom>
          <a:noFill/>
          <a:ln>
            <a:noFill/>
          </a:ln>
        </p:spPr>
      </p:pic>
      <p:sp>
        <p:nvSpPr>
          <p:cNvPr id="269" name="Google Shape;269;p14"/>
          <p:cNvSpPr txBox="1"/>
          <p:nvPr/>
        </p:nvSpPr>
        <p:spPr>
          <a:xfrm>
            <a:off x="3685109" y="459544"/>
            <a:ext cx="10917782" cy="133004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rPr b="1" lang="en-US" sz="8100">
                <a:solidFill>
                  <a:schemeClr val="dk1"/>
                </a:solidFill>
                <a:latin typeface="Calibri"/>
                <a:ea typeface="Calibri"/>
                <a:cs typeface="Calibri"/>
                <a:sym typeface="Calibri"/>
              </a:rPr>
              <a:t>PHÂN TÍCH ĐỊNH LƯỢNG</a:t>
            </a:r>
            <a:endParaRPr b="1" sz="8100" u="none">
              <a:solidFill>
                <a:schemeClr val="dk1"/>
              </a:solidFill>
              <a:latin typeface="Calibri"/>
              <a:ea typeface="Calibri"/>
              <a:cs typeface="Calibri"/>
              <a:sym typeface="Calibri"/>
            </a:endParaRPr>
          </a:p>
        </p:txBody>
      </p:sp>
      <p:graphicFrame>
        <p:nvGraphicFramePr>
          <p:cNvPr id="270" name="Google Shape;270;p14"/>
          <p:cNvGraphicFramePr/>
          <p:nvPr/>
        </p:nvGraphicFramePr>
        <p:xfrm>
          <a:off x="275351" y="1124565"/>
          <a:ext cx="3000000" cy="3000000"/>
        </p:xfrm>
        <a:graphic>
          <a:graphicData uri="http://schemas.openxmlformats.org/drawingml/2006/table">
            <a:tbl>
              <a:tblPr>
                <a:noFill/>
                <a:tableStyleId>{F3CBF6C8-9D11-4725-B234-F5657C738824}</a:tableStyleId>
              </a:tblPr>
              <a:tblGrid>
                <a:gridCol w="7946425"/>
              </a:tblGrid>
              <a:tr h="1644500">
                <a:tc>
                  <a:txBody>
                    <a:bodyPr/>
                    <a:lstStyle/>
                    <a:p>
                      <a:pPr indent="0" lvl="0" marL="0" marR="0" rtl="0" algn="l">
                        <a:lnSpc>
                          <a:spcPct val="100000"/>
                        </a:lnSpc>
                        <a:spcBef>
                          <a:spcPts val="0"/>
                        </a:spcBef>
                        <a:spcAft>
                          <a:spcPts val="0"/>
                        </a:spcAft>
                        <a:buNone/>
                      </a:pPr>
                      <a:r>
                        <a:rPr b="1" lang="en-US" sz="6600" u="none" cap="none" strike="noStrike">
                          <a:solidFill>
                            <a:srgbClr val="000000"/>
                          </a:solidFill>
                          <a:latin typeface="Times New Roman"/>
                          <a:ea typeface="Times New Roman"/>
                          <a:cs typeface="Times New Roman"/>
                          <a:sym typeface="Times New Roman"/>
                        </a:rPr>
                        <a:t>Thời gian</a:t>
                      </a:r>
                      <a:endParaRPr sz="3600" u="none" cap="none" strike="noStrike">
                        <a:latin typeface="Times New Roman"/>
                        <a:ea typeface="Times New Roman"/>
                        <a:cs typeface="Times New Roman"/>
                        <a:sym typeface="Times New Roman"/>
                      </a:endParaRPr>
                    </a:p>
                  </a:txBody>
                  <a:tcPr marT="142875" marB="142875" marR="142875" marL="1428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r>
              <a:tr h="6393375">
                <a:tc>
                  <a:txBody>
                    <a:bodyPr/>
                    <a:lstStyle/>
                    <a:p>
                      <a:pPr indent="0" lvl="0" marL="0" marR="0" rtl="0" algn="l">
                        <a:spcBef>
                          <a:spcPts val="0"/>
                        </a:spcBef>
                        <a:spcAft>
                          <a:spcPts val="0"/>
                        </a:spcAft>
                        <a:buNone/>
                      </a:pPr>
                      <a:r>
                        <a:t/>
                      </a:r>
                      <a:endParaRPr sz="1800"/>
                    </a:p>
                  </a:txBody>
                  <a:tcPr marT="142875" marB="142875" marR="142875" marL="1428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4" name="Shape 274"/>
        <p:cNvGrpSpPr/>
        <p:nvPr/>
      </p:nvGrpSpPr>
      <p:grpSpPr>
        <a:xfrm>
          <a:off x="0" y="0"/>
          <a:ext cx="0" cy="0"/>
          <a:chOff x="0" y="0"/>
          <a:chExt cx="0" cy="0"/>
        </a:xfrm>
      </p:grpSpPr>
      <p:sp>
        <p:nvSpPr>
          <p:cNvPr id="275" name="Google Shape;275;p15"/>
          <p:cNvSpPr/>
          <p:nvPr/>
        </p:nvSpPr>
        <p:spPr>
          <a:xfrm>
            <a:off x="0" y="0"/>
            <a:ext cx="18288000"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6" name="Google Shape;276;p15"/>
          <p:cNvSpPr/>
          <p:nvPr/>
        </p:nvSpPr>
        <p:spPr>
          <a:xfrm flipH="1" rot="10800000">
            <a:off x="3" y="0"/>
            <a:ext cx="18287997" cy="2363932"/>
          </a:xfrm>
          <a:prstGeom prst="rect">
            <a:avLst/>
          </a:prstGeom>
          <a:gradFill>
            <a:gsLst>
              <a:gs pos="0">
                <a:srgbClr val="000000">
                  <a:alpha val="95686"/>
                </a:srgbClr>
              </a:gs>
              <a:gs pos="100000">
                <a:srgbClr val="366092"/>
              </a:gs>
            </a:gsLst>
            <a:lin ang="6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7" name="Google Shape;277;p15"/>
          <p:cNvSpPr/>
          <p:nvPr/>
        </p:nvSpPr>
        <p:spPr>
          <a:xfrm>
            <a:off x="0" y="0"/>
            <a:ext cx="12193284" cy="2363191"/>
          </a:xfrm>
          <a:prstGeom prst="rect">
            <a:avLst/>
          </a:prstGeom>
          <a:gradFill>
            <a:gsLst>
              <a:gs pos="0">
                <a:srgbClr val="4F81BD">
                  <a:alpha val="40784"/>
                </a:srgbClr>
              </a:gs>
              <a:gs pos="74000">
                <a:srgbClr val="93B3D7">
                  <a:alpha val="0"/>
                </a:srgbClr>
              </a:gs>
              <a:gs pos="100000">
                <a:srgbClr val="93B3D7">
                  <a:alpha val="0"/>
                </a:srgbClr>
              </a:gs>
            </a:gsLst>
            <a:lin ang="8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8" name="Google Shape;278;p15"/>
          <p:cNvSpPr/>
          <p:nvPr/>
        </p:nvSpPr>
        <p:spPr>
          <a:xfrm flipH="1">
            <a:off x="-4" y="-1"/>
            <a:ext cx="18288002" cy="2361466"/>
          </a:xfrm>
          <a:prstGeom prst="rect">
            <a:avLst/>
          </a:prstGeom>
          <a:gradFill>
            <a:gsLst>
              <a:gs pos="0">
                <a:srgbClr val="000000">
                  <a:alpha val="62745"/>
                </a:srgbClr>
              </a:gs>
              <a:gs pos="78000">
                <a:srgbClr val="4F81BD">
                  <a:alpha val="14901"/>
                </a:srgbClr>
              </a:gs>
              <a:gs pos="100000">
                <a:srgbClr val="4F81BD">
                  <a:alpha val="14901"/>
                </a:srgbClr>
              </a:gs>
            </a:gsLst>
            <a:lin ang="15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9" name="Google Shape;279;p15"/>
          <p:cNvSpPr txBox="1"/>
          <p:nvPr/>
        </p:nvSpPr>
        <p:spPr>
          <a:xfrm>
            <a:off x="1049569" y="372057"/>
            <a:ext cx="10595582" cy="17388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b="1" lang="en-US" sz="6000">
                <a:solidFill>
                  <a:srgbClr val="FFFFFF"/>
                </a:solidFill>
                <a:latin typeface="Calibri"/>
                <a:ea typeface="Calibri"/>
                <a:cs typeface="Calibri"/>
                <a:sym typeface="Calibri"/>
              </a:rPr>
              <a:t>PHÂN TÍCH ĐỊNH LƯỢNG</a:t>
            </a:r>
            <a:endParaRPr b="1" sz="6000" u="none">
              <a:solidFill>
                <a:srgbClr val="FFFFFF"/>
              </a:solidFill>
              <a:latin typeface="Calibri"/>
              <a:ea typeface="Calibri"/>
              <a:cs typeface="Calibri"/>
              <a:sym typeface="Calibri"/>
            </a:endParaRPr>
          </a:p>
        </p:txBody>
      </p:sp>
      <p:graphicFrame>
        <p:nvGraphicFramePr>
          <p:cNvPr id="280" name="Google Shape;280;p15"/>
          <p:cNvGraphicFramePr/>
          <p:nvPr/>
        </p:nvGraphicFramePr>
        <p:xfrm>
          <a:off x="648337" y="2991807"/>
          <a:ext cx="3000000" cy="3000000"/>
        </p:xfrm>
        <a:graphic>
          <a:graphicData uri="http://schemas.openxmlformats.org/drawingml/2006/table">
            <a:tbl>
              <a:tblPr>
                <a:noFill/>
                <a:tableStyleId>{F3CBF6C8-9D11-4725-B234-F5657C738824}</a:tableStyleId>
              </a:tblPr>
              <a:tblGrid>
                <a:gridCol w="5743225"/>
                <a:gridCol w="2945375"/>
                <a:gridCol w="2412000"/>
                <a:gridCol w="2945375"/>
                <a:gridCol w="2945375"/>
              </a:tblGrid>
              <a:tr h="2350550">
                <a:tc>
                  <a:txBody>
                    <a:bodyPr/>
                    <a:lstStyle/>
                    <a:p>
                      <a:pPr indent="0" lvl="0" marL="0" marR="0" rtl="0" algn="l">
                        <a:lnSpc>
                          <a:spcPct val="100000"/>
                        </a:lnSpc>
                        <a:spcBef>
                          <a:spcPts val="0"/>
                        </a:spcBef>
                        <a:spcAft>
                          <a:spcPts val="0"/>
                        </a:spcAft>
                        <a:buNone/>
                      </a:pPr>
                      <a:r>
                        <a:rPr b="1" lang="en-US" sz="11700">
                          <a:solidFill>
                            <a:srgbClr val="000000"/>
                          </a:solidFill>
                          <a:latin typeface="Times New Roman"/>
                          <a:ea typeface="Times New Roman"/>
                          <a:cs typeface="Times New Roman"/>
                          <a:sym typeface="Times New Roman"/>
                        </a:rPr>
                        <a:t>Chi phí</a:t>
                      </a:r>
                      <a:endParaRPr sz="64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64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64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64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64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r>
              <a:tr h="471450">
                <a:tc>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Hoạt động</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Người thực hiện</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Số ngày</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Đơn giá/ngày</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Chi phí</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4714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Điều phối nguồn lực &amp; tiến độ</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Quản lý dự án</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1</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4714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Lập dự thảo ngân sách</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Quản lý dự án</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2</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2,000,000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4714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Thiết kế giải pháp</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Lập trình viên</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3</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800,000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2,400,000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4714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Phát triển</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Lập trình viên</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10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800,000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8,000,000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4714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Kiểm thử</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Kiểm thử viên</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2</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700,000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1,400,000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4714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Đánh giá chất lượng</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Quản lý dự án</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2</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2,000,000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4714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Chuẩn bị nghiệm thu &amp; bàn giao</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Quản lý dự án</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1</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471450">
                <a:tc gridSpan="4">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Tổng chi phí lý tưởng</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c hMerge="1"/>
                <a:tc>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VND 17,800,000</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transition spd="slow">
    <p:randomBar dir="ver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6"/>
          <p:cNvSpPr txBox="1"/>
          <p:nvPr/>
        </p:nvSpPr>
        <p:spPr>
          <a:xfrm>
            <a:off x="581369" y="599786"/>
            <a:ext cx="10666597" cy="924504"/>
          </a:xfrm>
          <a:prstGeom prst="rect">
            <a:avLst/>
          </a:prstGeom>
          <a:noFill/>
          <a:ln>
            <a:noFill/>
          </a:ln>
        </p:spPr>
        <p:txBody>
          <a:bodyPr anchorCtr="0" anchor="t" bIns="0" lIns="0" spcFirstLastPara="1" rIns="0" wrap="square" tIns="0">
            <a:spAutoFit/>
          </a:bodyPr>
          <a:lstStyle/>
          <a:p>
            <a:pPr indent="0" lvl="0" marL="0" marR="0" rtl="0" algn="l">
              <a:lnSpc>
                <a:spcPct val="109992"/>
              </a:lnSpc>
              <a:spcBef>
                <a:spcPts val="0"/>
              </a:spcBef>
              <a:spcAft>
                <a:spcPts val="0"/>
              </a:spcAft>
              <a:buNone/>
            </a:pPr>
            <a:r>
              <a:rPr b="1" lang="en-US" sz="6575" u="none">
                <a:solidFill>
                  <a:srgbClr val="1836B2"/>
                </a:solidFill>
                <a:latin typeface="Cabin SemiBold"/>
                <a:ea typeface="Cabin SemiBold"/>
                <a:cs typeface="Cabin SemiBold"/>
                <a:sym typeface="Cabin SemiBold"/>
              </a:rPr>
              <a:t>QUY TRÌNH RỦI RO DỰ ÁN</a:t>
            </a:r>
            <a:endParaRPr/>
          </a:p>
        </p:txBody>
      </p:sp>
      <p:pic>
        <p:nvPicPr>
          <p:cNvPr id="286" name="Google Shape;286;p16"/>
          <p:cNvPicPr preferRelativeResize="0"/>
          <p:nvPr/>
        </p:nvPicPr>
        <p:blipFill rotWithShape="1">
          <a:blip r:embed="rId3">
            <a:alphaModFix/>
          </a:blip>
          <a:srcRect b="0" l="0" r="0" t="0"/>
          <a:stretch/>
        </p:blipFill>
        <p:spPr>
          <a:xfrm>
            <a:off x="782960" y="1818422"/>
            <a:ext cx="16722080" cy="814387"/>
          </a:xfrm>
          <a:prstGeom prst="rect">
            <a:avLst/>
          </a:prstGeom>
          <a:noFill/>
          <a:ln>
            <a:noFill/>
          </a:ln>
        </p:spPr>
      </p:pic>
      <p:pic>
        <p:nvPicPr>
          <p:cNvPr descr="A diagram of a flowchart&#10;&#10;AI-generated content may be incorrect." id="287" name="Google Shape;287;p16"/>
          <p:cNvPicPr preferRelativeResize="0"/>
          <p:nvPr/>
        </p:nvPicPr>
        <p:blipFill rotWithShape="1">
          <a:blip r:embed="rId4">
            <a:alphaModFix/>
          </a:blip>
          <a:srcRect b="0" l="0" r="0" t="0"/>
          <a:stretch/>
        </p:blipFill>
        <p:spPr>
          <a:xfrm>
            <a:off x="2739715" y="2763527"/>
            <a:ext cx="11623752" cy="7380481"/>
          </a:xfrm>
          <a:prstGeom prst="rect">
            <a:avLst/>
          </a:prstGeom>
          <a:noFill/>
          <a:ln>
            <a:noFill/>
          </a:ln>
        </p:spPr>
      </p:pic>
    </p:spTree>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17"/>
          <p:cNvSpPr txBox="1"/>
          <p:nvPr/>
        </p:nvSpPr>
        <p:spPr>
          <a:xfrm>
            <a:off x="581369" y="599786"/>
            <a:ext cx="10666597" cy="924504"/>
          </a:xfrm>
          <a:prstGeom prst="rect">
            <a:avLst/>
          </a:prstGeom>
          <a:noFill/>
          <a:ln>
            <a:noFill/>
          </a:ln>
        </p:spPr>
        <p:txBody>
          <a:bodyPr anchorCtr="0" anchor="t" bIns="0" lIns="0" spcFirstLastPara="1" rIns="0" wrap="square" tIns="0">
            <a:spAutoFit/>
          </a:bodyPr>
          <a:lstStyle/>
          <a:p>
            <a:pPr indent="0" lvl="0" marL="0" marR="0" rtl="0" algn="l">
              <a:lnSpc>
                <a:spcPct val="109992"/>
              </a:lnSpc>
              <a:spcBef>
                <a:spcPts val="0"/>
              </a:spcBef>
              <a:spcAft>
                <a:spcPts val="0"/>
              </a:spcAft>
              <a:buNone/>
            </a:pPr>
            <a:r>
              <a:rPr b="1" lang="en-US" sz="6575" u="none">
                <a:solidFill>
                  <a:srgbClr val="1836B2"/>
                </a:solidFill>
                <a:latin typeface="Cabin SemiBold"/>
                <a:ea typeface="Cabin SemiBold"/>
                <a:cs typeface="Cabin SemiBold"/>
                <a:sym typeface="Cabin SemiBold"/>
              </a:rPr>
              <a:t>Phân tích giá trị gia tăng</a:t>
            </a:r>
            <a:endParaRPr/>
          </a:p>
        </p:txBody>
      </p:sp>
      <p:graphicFrame>
        <p:nvGraphicFramePr>
          <p:cNvPr id="293" name="Google Shape;293;p17"/>
          <p:cNvGraphicFramePr/>
          <p:nvPr/>
        </p:nvGraphicFramePr>
        <p:xfrm>
          <a:off x="457200" y="2019300"/>
          <a:ext cx="3000000" cy="3000000"/>
        </p:xfrm>
        <a:graphic>
          <a:graphicData uri="http://schemas.openxmlformats.org/drawingml/2006/table">
            <a:tbl>
              <a:tblPr bandRow="1" firstCol="1" firstRow="1">
                <a:noFill/>
                <a:tableStyleId>{2485CD58-AB63-4994-9188-4E79A29DB4F4}</a:tableStyleId>
              </a:tblPr>
              <a:tblGrid>
                <a:gridCol w="6792400"/>
                <a:gridCol w="7287400"/>
                <a:gridCol w="2531800"/>
              </a:tblGrid>
              <a:tr h="852000">
                <a:tc>
                  <a:txBody>
                    <a:bodyPr/>
                    <a:lstStyle/>
                    <a:p>
                      <a:pPr indent="0" lvl="0" marL="0" marR="0" rtl="0" algn="ctr">
                        <a:lnSpc>
                          <a:spcPct val="115000"/>
                        </a:lnSpc>
                        <a:spcBef>
                          <a:spcPts val="0"/>
                        </a:spcBef>
                        <a:spcAft>
                          <a:spcPts val="0"/>
                        </a:spcAft>
                        <a:buClr>
                          <a:schemeClr val="dk1"/>
                        </a:buClr>
                        <a:buSzPts val="3600"/>
                        <a:buFont typeface="Calibri"/>
                        <a:buNone/>
                      </a:pPr>
                      <a:r>
                        <a:rPr lang="en-US" sz="3600"/>
                        <a:t>Hoạt động</a:t>
                      </a:r>
                      <a:endParaRPr sz="32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Người thực hiện</a:t>
                      </a:r>
                      <a:endParaRPr sz="32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Loại giá trị</a:t>
                      </a:r>
                      <a:endParaRPr sz="3200">
                        <a:latin typeface="Calibri"/>
                        <a:ea typeface="Calibri"/>
                        <a:cs typeface="Calibri"/>
                        <a:sym typeface="Calibri"/>
                      </a:endParaRPr>
                    </a:p>
                  </a:txBody>
                  <a:tcPr marT="0" marB="0" marR="68575" marL="68575" anchor="ctr"/>
                </a:tc>
              </a:tr>
              <a:tr h="852000">
                <a:tc>
                  <a:txBody>
                    <a:bodyPr/>
                    <a:lstStyle/>
                    <a:p>
                      <a:pPr indent="0" lvl="0" marL="0" marR="0" rtl="0" algn="l">
                        <a:lnSpc>
                          <a:spcPct val="115000"/>
                        </a:lnSpc>
                        <a:spcBef>
                          <a:spcPts val="0"/>
                        </a:spcBef>
                        <a:spcAft>
                          <a:spcPts val="0"/>
                        </a:spcAft>
                        <a:buClr>
                          <a:schemeClr val="dk1"/>
                        </a:buClr>
                        <a:buSzPts val="3600"/>
                        <a:buFont typeface="Calibri"/>
                        <a:buNone/>
                      </a:pPr>
                      <a:r>
                        <a:rPr lang="en-US" sz="3600"/>
                        <a:t>Xác định rủi ro</a:t>
                      </a:r>
                      <a:endParaRPr sz="3200">
                        <a:latin typeface="Calibri"/>
                        <a:ea typeface="Calibri"/>
                        <a:cs typeface="Calibri"/>
                        <a:sym typeface="Calibri"/>
                      </a:endParaRPr>
                    </a:p>
                  </a:txBody>
                  <a:tcPr marT="0" marB="0" marR="68575" marL="68575" anchor="ctr"/>
                </a:tc>
                <a:tc>
                  <a:txBody>
                    <a:bodyPr/>
                    <a:lstStyle/>
                    <a:p>
                      <a:pPr indent="0" lvl="0" marL="0" marR="0" rtl="0" algn="l">
                        <a:lnSpc>
                          <a:spcPct val="114999"/>
                        </a:lnSpc>
                        <a:spcBef>
                          <a:spcPts val="0"/>
                        </a:spcBef>
                        <a:spcAft>
                          <a:spcPts val="0"/>
                        </a:spcAft>
                        <a:buClr>
                          <a:srgbClr val="000000"/>
                        </a:buClr>
                        <a:buSzPts val="3600"/>
                        <a:buFont typeface="Calibri"/>
                        <a:buNone/>
                      </a:pPr>
                      <a:r>
                        <a:rPr b="0" i="0" lang="en-US" sz="3600" u="none" strike="noStrike">
                          <a:solidFill>
                            <a:srgbClr val="000000"/>
                          </a:solidFill>
                          <a:latin typeface="Calibri"/>
                          <a:ea typeface="Calibri"/>
                          <a:cs typeface="Calibri"/>
                          <a:sym typeface="Calibri"/>
                        </a:rPr>
                        <a:t>Quản lý dự án</a:t>
                      </a:r>
                      <a:endParaRPr b="0" i="0" sz="3600" u="none" strike="noStrike">
                        <a:solidFill>
                          <a:srgbClr val="000000"/>
                        </a:solidFill>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VA</a:t>
                      </a:r>
                      <a:endParaRPr sz="3200">
                        <a:latin typeface="Calibri"/>
                        <a:ea typeface="Calibri"/>
                        <a:cs typeface="Calibri"/>
                        <a:sym typeface="Calibri"/>
                      </a:endParaRPr>
                    </a:p>
                  </a:txBody>
                  <a:tcPr marT="0" marB="0" marR="68575" marL="68575"/>
                </a:tc>
              </a:tr>
              <a:tr h="852000">
                <a:tc>
                  <a:txBody>
                    <a:bodyPr/>
                    <a:lstStyle/>
                    <a:p>
                      <a:pPr indent="0" lvl="0" marL="0" marR="0" rtl="0" algn="l">
                        <a:lnSpc>
                          <a:spcPct val="115000"/>
                        </a:lnSpc>
                        <a:spcBef>
                          <a:spcPts val="0"/>
                        </a:spcBef>
                        <a:spcAft>
                          <a:spcPts val="0"/>
                        </a:spcAft>
                        <a:buClr>
                          <a:schemeClr val="dk1"/>
                        </a:buClr>
                        <a:buSzPts val="3600"/>
                        <a:buFont typeface="Calibri"/>
                        <a:buNone/>
                      </a:pPr>
                      <a:r>
                        <a:rPr lang="en-US" sz="3600"/>
                        <a:t>Phân tích rủi ro</a:t>
                      </a:r>
                      <a:endParaRPr sz="3200">
                        <a:latin typeface="Calibri"/>
                        <a:ea typeface="Calibri"/>
                        <a:cs typeface="Calibri"/>
                        <a:sym typeface="Calibri"/>
                      </a:endParaRPr>
                    </a:p>
                  </a:txBody>
                  <a:tcPr marT="0" marB="0" marR="68575" marL="68575" anchor="ctr"/>
                </a:tc>
                <a:tc>
                  <a:txBody>
                    <a:bodyPr/>
                    <a:lstStyle/>
                    <a:p>
                      <a:pPr indent="0" lvl="0" marL="0" marR="0" rtl="0" algn="l">
                        <a:lnSpc>
                          <a:spcPct val="114999"/>
                        </a:lnSpc>
                        <a:spcBef>
                          <a:spcPts val="0"/>
                        </a:spcBef>
                        <a:spcAft>
                          <a:spcPts val="0"/>
                        </a:spcAft>
                        <a:buClr>
                          <a:srgbClr val="000000"/>
                        </a:buClr>
                        <a:buSzPts val="3600"/>
                        <a:buFont typeface="Calibri"/>
                        <a:buNone/>
                      </a:pPr>
                      <a:r>
                        <a:rPr b="0" i="0" lang="en-US" sz="3600" u="none" strike="noStrike">
                          <a:solidFill>
                            <a:srgbClr val="000000"/>
                          </a:solidFill>
                          <a:latin typeface="Calibri"/>
                          <a:ea typeface="Calibri"/>
                          <a:cs typeface="Calibri"/>
                          <a:sym typeface="Calibri"/>
                        </a:rPr>
                        <a:t>Quản lý dự án</a:t>
                      </a:r>
                      <a:endParaRPr sz="1800"/>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VA</a:t>
                      </a:r>
                      <a:endParaRPr sz="3200">
                        <a:latin typeface="Calibri"/>
                        <a:ea typeface="Calibri"/>
                        <a:cs typeface="Calibri"/>
                        <a:sym typeface="Calibri"/>
                      </a:endParaRPr>
                    </a:p>
                  </a:txBody>
                  <a:tcPr marT="0" marB="0" marR="68575" marL="68575"/>
                </a:tc>
              </a:tr>
              <a:tr h="852000">
                <a:tc>
                  <a:txBody>
                    <a:bodyPr/>
                    <a:lstStyle/>
                    <a:p>
                      <a:pPr indent="0" lvl="0" marL="0" marR="0" rtl="0" algn="l">
                        <a:lnSpc>
                          <a:spcPct val="115000"/>
                        </a:lnSpc>
                        <a:spcBef>
                          <a:spcPts val="0"/>
                        </a:spcBef>
                        <a:spcAft>
                          <a:spcPts val="0"/>
                        </a:spcAft>
                        <a:buClr>
                          <a:schemeClr val="dk1"/>
                        </a:buClr>
                        <a:buSzPts val="3600"/>
                        <a:buFont typeface="Calibri"/>
                        <a:buNone/>
                      </a:pPr>
                      <a:r>
                        <a:rPr lang="en-US" sz="3600"/>
                        <a:t>Đánh giá và xếp hạng rủi ro</a:t>
                      </a:r>
                      <a:endParaRPr sz="3200">
                        <a:latin typeface="Calibri"/>
                        <a:ea typeface="Calibri"/>
                        <a:cs typeface="Calibri"/>
                        <a:sym typeface="Calibri"/>
                      </a:endParaRPr>
                    </a:p>
                  </a:txBody>
                  <a:tcPr marT="0" marB="0" marR="68575" marL="68575" anchor="ctr"/>
                </a:tc>
                <a:tc>
                  <a:txBody>
                    <a:bodyPr/>
                    <a:lstStyle/>
                    <a:p>
                      <a:pPr indent="0" lvl="0" marL="0" marR="0" rtl="0" algn="l">
                        <a:lnSpc>
                          <a:spcPct val="114999"/>
                        </a:lnSpc>
                        <a:spcBef>
                          <a:spcPts val="0"/>
                        </a:spcBef>
                        <a:spcAft>
                          <a:spcPts val="0"/>
                        </a:spcAft>
                        <a:buClr>
                          <a:srgbClr val="000000"/>
                        </a:buClr>
                        <a:buSzPts val="3600"/>
                        <a:buFont typeface="Calibri"/>
                        <a:buNone/>
                      </a:pPr>
                      <a:r>
                        <a:rPr b="0" i="0" lang="en-US" sz="3600" u="none" strike="noStrike">
                          <a:solidFill>
                            <a:srgbClr val="000000"/>
                          </a:solidFill>
                          <a:latin typeface="Calibri"/>
                          <a:ea typeface="Calibri"/>
                          <a:cs typeface="Calibri"/>
                          <a:sym typeface="Calibri"/>
                        </a:rPr>
                        <a:t>Quản lý dự án</a:t>
                      </a:r>
                      <a:endParaRPr sz="1800"/>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VA</a:t>
                      </a:r>
                      <a:endParaRPr sz="3200">
                        <a:latin typeface="Calibri"/>
                        <a:ea typeface="Calibri"/>
                        <a:cs typeface="Calibri"/>
                        <a:sym typeface="Calibri"/>
                      </a:endParaRPr>
                    </a:p>
                  </a:txBody>
                  <a:tcPr marT="0" marB="0" marR="68575" marL="68575"/>
                </a:tc>
              </a:tr>
              <a:tr h="852000">
                <a:tc>
                  <a:txBody>
                    <a:bodyPr/>
                    <a:lstStyle/>
                    <a:p>
                      <a:pPr indent="0" lvl="0" marL="0" marR="0" rtl="0" algn="l">
                        <a:lnSpc>
                          <a:spcPct val="115000"/>
                        </a:lnSpc>
                        <a:spcBef>
                          <a:spcPts val="0"/>
                        </a:spcBef>
                        <a:spcAft>
                          <a:spcPts val="0"/>
                        </a:spcAft>
                        <a:buClr>
                          <a:schemeClr val="dk1"/>
                        </a:buClr>
                        <a:buSzPts val="3600"/>
                        <a:buFont typeface="Calibri"/>
                        <a:buNone/>
                      </a:pPr>
                      <a:r>
                        <a:rPr lang="en-US" sz="3600"/>
                        <a:t>Lập kế hoạch ứng phó rủi ro</a:t>
                      </a:r>
                      <a:endParaRPr sz="3200">
                        <a:latin typeface="Calibri"/>
                        <a:ea typeface="Calibri"/>
                        <a:cs typeface="Calibri"/>
                        <a:sym typeface="Calibri"/>
                      </a:endParaRPr>
                    </a:p>
                  </a:txBody>
                  <a:tcPr marT="0" marB="0" marR="68575" marL="68575" anchor="ctr"/>
                </a:tc>
                <a:tc>
                  <a:txBody>
                    <a:bodyPr/>
                    <a:lstStyle/>
                    <a:p>
                      <a:pPr indent="0" lvl="0" marL="0" marR="0" rtl="0" algn="l">
                        <a:lnSpc>
                          <a:spcPct val="114999"/>
                        </a:lnSpc>
                        <a:spcBef>
                          <a:spcPts val="0"/>
                        </a:spcBef>
                        <a:spcAft>
                          <a:spcPts val="0"/>
                        </a:spcAft>
                        <a:buClr>
                          <a:srgbClr val="000000"/>
                        </a:buClr>
                        <a:buSzPts val="3600"/>
                        <a:buFont typeface="Calibri"/>
                        <a:buNone/>
                      </a:pPr>
                      <a:r>
                        <a:rPr b="0" i="0" lang="en-US" sz="3600" u="none" strike="noStrike">
                          <a:solidFill>
                            <a:srgbClr val="000000"/>
                          </a:solidFill>
                          <a:latin typeface="Calibri"/>
                          <a:ea typeface="Calibri"/>
                          <a:cs typeface="Calibri"/>
                          <a:sym typeface="Calibri"/>
                        </a:rPr>
                        <a:t>Quản lý dự án</a:t>
                      </a:r>
                      <a:endParaRPr sz="1800"/>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BVA</a:t>
                      </a:r>
                      <a:endParaRPr sz="3200">
                        <a:latin typeface="Calibri"/>
                        <a:ea typeface="Calibri"/>
                        <a:cs typeface="Calibri"/>
                        <a:sym typeface="Calibri"/>
                      </a:endParaRPr>
                    </a:p>
                  </a:txBody>
                  <a:tcPr marT="0" marB="0" marR="68575" marL="68575"/>
                </a:tc>
              </a:tr>
              <a:tr h="852000">
                <a:tc>
                  <a:txBody>
                    <a:bodyPr/>
                    <a:lstStyle/>
                    <a:p>
                      <a:pPr indent="0" lvl="0" marL="0" marR="0" rtl="0" algn="l">
                        <a:lnSpc>
                          <a:spcPct val="115000"/>
                        </a:lnSpc>
                        <a:spcBef>
                          <a:spcPts val="0"/>
                        </a:spcBef>
                        <a:spcAft>
                          <a:spcPts val="0"/>
                        </a:spcAft>
                        <a:buClr>
                          <a:schemeClr val="dk1"/>
                        </a:buClr>
                        <a:buSzPts val="3600"/>
                        <a:buFont typeface="Calibri"/>
                        <a:buNone/>
                      </a:pPr>
                      <a:r>
                        <a:rPr lang="en-US" sz="3600"/>
                        <a:t>Phê duyệt kế hoạch</a:t>
                      </a:r>
                      <a:endParaRPr sz="3200">
                        <a:latin typeface="Calibri"/>
                        <a:ea typeface="Calibri"/>
                        <a:cs typeface="Calibri"/>
                        <a:sym typeface="Calibri"/>
                      </a:endParaRPr>
                    </a:p>
                  </a:txBody>
                  <a:tcPr marT="0" marB="0" marR="68575" marL="68575" anchor="ctr"/>
                </a:tc>
                <a:tc>
                  <a:txBody>
                    <a:bodyPr/>
                    <a:lstStyle/>
                    <a:p>
                      <a:pPr indent="0" lvl="0" marL="0" marR="0" rtl="0" algn="l">
                        <a:lnSpc>
                          <a:spcPct val="114999"/>
                        </a:lnSpc>
                        <a:spcBef>
                          <a:spcPts val="0"/>
                        </a:spcBef>
                        <a:spcAft>
                          <a:spcPts val="0"/>
                        </a:spcAft>
                        <a:buClr>
                          <a:srgbClr val="000000"/>
                        </a:buClr>
                        <a:buSzPts val="3600"/>
                        <a:buFont typeface="Calibri"/>
                        <a:buNone/>
                      </a:pPr>
                      <a:r>
                        <a:rPr b="0" i="0" lang="en-US" sz="3600" u="none" strike="noStrike">
                          <a:solidFill>
                            <a:srgbClr val="000000"/>
                          </a:solidFill>
                          <a:latin typeface="Calibri"/>
                          <a:ea typeface="Calibri"/>
                          <a:cs typeface="Calibri"/>
                          <a:sym typeface="Calibri"/>
                        </a:rPr>
                        <a:t>Nhà tài trợ / Khách hàng</a:t>
                      </a:r>
                      <a:endParaRPr b="0" i="0" sz="3600" u="none" strike="noStrike">
                        <a:solidFill>
                          <a:srgbClr val="000000"/>
                        </a:solidFill>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NVA</a:t>
                      </a:r>
                      <a:endParaRPr sz="3200">
                        <a:latin typeface="Calibri"/>
                        <a:ea typeface="Calibri"/>
                        <a:cs typeface="Calibri"/>
                        <a:sym typeface="Calibri"/>
                      </a:endParaRPr>
                    </a:p>
                  </a:txBody>
                  <a:tcPr marT="0" marB="0" marR="68575" marL="68575"/>
                </a:tc>
              </a:tr>
              <a:tr h="852000">
                <a:tc>
                  <a:txBody>
                    <a:bodyPr/>
                    <a:lstStyle/>
                    <a:p>
                      <a:pPr indent="0" lvl="0" marL="0" marR="0" rtl="0" algn="l">
                        <a:lnSpc>
                          <a:spcPct val="115000"/>
                        </a:lnSpc>
                        <a:spcBef>
                          <a:spcPts val="0"/>
                        </a:spcBef>
                        <a:spcAft>
                          <a:spcPts val="0"/>
                        </a:spcAft>
                        <a:buClr>
                          <a:schemeClr val="dk1"/>
                        </a:buClr>
                        <a:buSzPts val="3600"/>
                        <a:buFont typeface="Calibri"/>
                        <a:buNone/>
                      </a:pPr>
                      <a:r>
                        <a:rPr lang="en-US" sz="3600"/>
                        <a:t>Triển khai hành động ứng phó</a:t>
                      </a:r>
                      <a:endParaRPr sz="3200">
                        <a:latin typeface="Calibri"/>
                        <a:ea typeface="Calibri"/>
                        <a:cs typeface="Calibri"/>
                        <a:sym typeface="Calibri"/>
                      </a:endParaRPr>
                    </a:p>
                  </a:txBody>
                  <a:tcPr marT="0" marB="0" marR="68575" marL="68575" anchor="ctr"/>
                </a:tc>
                <a:tc>
                  <a:txBody>
                    <a:bodyPr/>
                    <a:lstStyle/>
                    <a:p>
                      <a:pPr indent="0" lvl="0" marL="0" marR="0" rtl="0" algn="l">
                        <a:lnSpc>
                          <a:spcPct val="114999"/>
                        </a:lnSpc>
                        <a:spcBef>
                          <a:spcPts val="0"/>
                        </a:spcBef>
                        <a:spcAft>
                          <a:spcPts val="0"/>
                        </a:spcAft>
                        <a:buClr>
                          <a:srgbClr val="000000"/>
                        </a:buClr>
                        <a:buSzPts val="3600"/>
                        <a:buFont typeface="Calibri"/>
                        <a:buNone/>
                      </a:pPr>
                      <a:r>
                        <a:rPr b="0" i="0" lang="en-US" sz="3600" u="none" strike="noStrike">
                          <a:solidFill>
                            <a:srgbClr val="000000"/>
                          </a:solidFill>
                          <a:latin typeface="Calibri"/>
                          <a:ea typeface="Calibri"/>
                          <a:cs typeface="Calibri"/>
                          <a:sym typeface="Calibri"/>
                        </a:rPr>
                        <a:t>Chuyên gia kỹ thuật</a:t>
                      </a:r>
                      <a:endParaRPr b="0" i="0" sz="3600" u="none" strike="noStrike">
                        <a:solidFill>
                          <a:srgbClr val="000000"/>
                        </a:solidFill>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VA</a:t>
                      </a:r>
                      <a:endParaRPr sz="3200">
                        <a:latin typeface="Calibri"/>
                        <a:ea typeface="Calibri"/>
                        <a:cs typeface="Calibri"/>
                        <a:sym typeface="Calibri"/>
                      </a:endParaRPr>
                    </a:p>
                  </a:txBody>
                  <a:tcPr marT="0" marB="0" marR="68575" marL="68575"/>
                </a:tc>
              </a:tr>
              <a:tr h="852000">
                <a:tc>
                  <a:txBody>
                    <a:bodyPr/>
                    <a:lstStyle/>
                    <a:p>
                      <a:pPr indent="0" lvl="0" marL="0" marR="0" rtl="0" algn="l">
                        <a:lnSpc>
                          <a:spcPct val="115000"/>
                        </a:lnSpc>
                        <a:spcBef>
                          <a:spcPts val="0"/>
                        </a:spcBef>
                        <a:spcAft>
                          <a:spcPts val="0"/>
                        </a:spcAft>
                        <a:buClr>
                          <a:schemeClr val="dk1"/>
                        </a:buClr>
                        <a:buSzPts val="3600"/>
                        <a:buFont typeface="Calibri"/>
                        <a:buNone/>
                      </a:pPr>
                      <a:r>
                        <a:rPr lang="en-US" sz="3600"/>
                        <a:t>Giám sát và kiểm soát rủi ro</a:t>
                      </a:r>
                      <a:endParaRPr sz="32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Ban kiểm soát chất lượng (QA)</a:t>
                      </a:r>
                      <a:endParaRPr sz="32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VA</a:t>
                      </a:r>
                      <a:endParaRPr sz="3200">
                        <a:latin typeface="Calibri"/>
                        <a:ea typeface="Calibri"/>
                        <a:cs typeface="Calibri"/>
                        <a:sym typeface="Calibri"/>
                      </a:endParaRPr>
                    </a:p>
                  </a:txBody>
                  <a:tcPr marT="0" marB="0" marR="68575" marL="68575"/>
                </a:tc>
              </a:tr>
              <a:tr h="852000">
                <a:tc>
                  <a:txBody>
                    <a:bodyPr/>
                    <a:lstStyle/>
                    <a:p>
                      <a:pPr indent="0" lvl="0" marL="0" marR="0" rtl="0" algn="l">
                        <a:lnSpc>
                          <a:spcPct val="115000"/>
                        </a:lnSpc>
                        <a:spcBef>
                          <a:spcPts val="0"/>
                        </a:spcBef>
                        <a:spcAft>
                          <a:spcPts val="0"/>
                        </a:spcAft>
                        <a:buClr>
                          <a:schemeClr val="dk1"/>
                        </a:buClr>
                        <a:buSzPts val="3600"/>
                        <a:buFont typeface="Calibri"/>
                        <a:buNone/>
                      </a:pPr>
                      <a:r>
                        <a:rPr lang="en-US" sz="3600"/>
                        <a:t>Cập nhật kế hoạch rủi ro</a:t>
                      </a:r>
                      <a:endParaRPr sz="32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Ban kiểm soát chất lượng (QA)</a:t>
                      </a:r>
                      <a:endParaRPr sz="32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BVA</a:t>
                      </a:r>
                      <a:endParaRPr sz="3200">
                        <a:latin typeface="Calibri"/>
                        <a:ea typeface="Calibri"/>
                        <a:cs typeface="Calibri"/>
                        <a:sym typeface="Calibri"/>
                      </a:endParaRPr>
                    </a:p>
                  </a:txBody>
                  <a:tcPr marT="0" marB="0" marR="68575" marL="68575"/>
                </a:tc>
              </a:tr>
            </a:tbl>
          </a:graphicData>
        </a:graphic>
      </p:graphicFrame>
    </p:spTree>
  </p:cSld>
  <p:clrMapOvr>
    <a:masterClrMapping/>
  </p:clrMapOvr>
  <p:transition spd="slow">
    <p:randomBar dir="ver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7" name="Shape 297"/>
        <p:cNvGrpSpPr/>
        <p:nvPr/>
      </p:nvGrpSpPr>
      <p:grpSpPr>
        <a:xfrm>
          <a:off x="0" y="0"/>
          <a:ext cx="0" cy="0"/>
          <a:chOff x="0" y="0"/>
          <a:chExt cx="0" cy="0"/>
        </a:xfrm>
      </p:grpSpPr>
      <p:sp>
        <p:nvSpPr>
          <p:cNvPr id="298" name="Google Shape;298;p18"/>
          <p:cNvSpPr/>
          <p:nvPr/>
        </p:nvSpPr>
        <p:spPr>
          <a:xfrm>
            <a:off x="0" y="0"/>
            <a:ext cx="18287998" cy="1028604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9" name="Google Shape;299;p18"/>
          <p:cNvSpPr txBox="1"/>
          <p:nvPr/>
        </p:nvSpPr>
        <p:spPr>
          <a:xfrm>
            <a:off x="13901863" y="3034665"/>
            <a:ext cx="3704436" cy="4269105"/>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b="1" lang="en-US" sz="5600" u="none">
                <a:solidFill>
                  <a:schemeClr val="dk1"/>
                </a:solidFill>
                <a:latin typeface="Calibri"/>
                <a:ea typeface="Calibri"/>
                <a:cs typeface="Calibri"/>
                <a:sym typeface="Calibri"/>
              </a:rPr>
              <a:t>Phân tích sự lãng phí</a:t>
            </a:r>
            <a:endParaRPr b="1" sz="5600" u="none">
              <a:solidFill>
                <a:schemeClr val="dk1"/>
              </a:solidFill>
              <a:latin typeface="Calibri"/>
              <a:ea typeface="Calibri"/>
              <a:cs typeface="Calibri"/>
              <a:sym typeface="Calibri"/>
            </a:endParaRPr>
          </a:p>
        </p:txBody>
      </p:sp>
      <p:sp>
        <p:nvSpPr>
          <p:cNvPr id="300" name="Google Shape;300;p18"/>
          <p:cNvSpPr/>
          <p:nvPr/>
        </p:nvSpPr>
        <p:spPr>
          <a:xfrm rot="-5400000">
            <a:off x="5150960" y="-1240850"/>
            <a:ext cx="2573217" cy="1287513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1" name="Google Shape;301;p18"/>
          <p:cNvSpPr/>
          <p:nvPr/>
        </p:nvSpPr>
        <p:spPr>
          <a:xfrm>
            <a:off x="453127" y="996462"/>
            <a:ext cx="12123948" cy="8400510"/>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2" name="Google Shape;302;p18"/>
          <p:cNvSpPr/>
          <p:nvPr/>
        </p:nvSpPr>
        <p:spPr>
          <a:xfrm rot="5400000">
            <a:off x="11925671" y="5088146"/>
            <a:ext cx="2578608" cy="228573"/>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303" name="Google Shape;303;p18"/>
          <p:cNvGraphicFramePr/>
          <p:nvPr/>
        </p:nvGraphicFramePr>
        <p:xfrm>
          <a:off x="817857" y="1676892"/>
          <a:ext cx="3000000" cy="3000000"/>
        </p:xfrm>
        <a:graphic>
          <a:graphicData uri="http://schemas.openxmlformats.org/drawingml/2006/table">
            <a:tbl>
              <a:tblPr firstCol="1" firstRow="1">
                <a:noFill/>
                <a:tableStyleId>{2485CD58-AB63-4994-9188-4E79A29DB4F4}</a:tableStyleId>
              </a:tblPr>
              <a:tblGrid>
                <a:gridCol w="1943850"/>
                <a:gridCol w="9468600"/>
              </a:tblGrid>
              <a:tr h="1105100">
                <a:tc>
                  <a:txBody>
                    <a:bodyPr/>
                    <a:lstStyle/>
                    <a:p>
                      <a:pPr indent="0" lvl="0" marL="0" marR="0" rtl="0" algn="ctr">
                        <a:lnSpc>
                          <a:spcPct val="115000"/>
                        </a:lnSpc>
                        <a:spcBef>
                          <a:spcPts val="0"/>
                        </a:spcBef>
                        <a:spcAft>
                          <a:spcPts val="0"/>
                        </a:spcAft>
                        <a:buClr>
                          <a:schemeClr val="dk1"/>
                        </a:buClr>
                        <a:buSzPts val="3000"/>
                        <a:buFont typeface="Calibri"/>
                        <a:buNone/>
                      </a:pPr>
                      <a:r>
                        <a:rPr lang="en-US" sz="3000"/>
                        <a:t>Loại lãng phí</a:t>
                      </a:r>
                      <a:endParaRPr sz="3000">
                        <a:latin typeface="Calibri"/>
                        <a:ea typeface="Calibri"/>
                        <a:cs typeface="Calibri"/>
                        <a:sym typeface="Calibri"/>
                      </a:endParaRPr>
                    </a:p>
                  </a:txBody>
                  <a:tcPr marT="0" marB="0" marR="170825" marL="170825"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Ví dụ trong quy trình</a:t>
                      </a:r>
                      <a:endParaRPr sz="3000">
                        <a:latin typeface="Calibri"/>
                        <a:ea typeface="Calibri"/>
                        <a:cs typeface="Calibri"/>
                        <a:sym typeface="Calibri"/>
                      </a:endParaRPr>
                    </a:p>
                  </a:txBody>
                  <a:tcPr marT="0" marB="0" marR="170825" marL="170825" anchor="ctr"/>
                </a:tc>
              </a:tr>
              <a:tr h="2152800">
                <a:tc>
                  <a:txBody>
                    <a:bodyPr/>
                    <a:lstStyle/>
                    <a:p>
                      <a:pPr indent="0" lvl="0" marL="0" marR="0" rtl="0" algn="ctr">
                        <a:lnSpc>
                          <a:spcPct val="115000"/>
                        </a:lnSpc>
                        <a:spcBef>
                          <a:spcPts val="0"/>
                        </a:spcBef>
                        <a:spcAft>
                          <a:spcPts val="0"/>
                        </a:spcAft>
                        <a:buClr>
                          <a:schemeClr val="dk1"/>
                        </a:buClr>
                        <a:buSzPts val="3000"/>
                        <a:buFont typeface="Calibri"/>
                        <a:buNone/>
                      </a:pPr>
                      <a:r>
                        <a:rPr lang="en-US" sz="3000"/>
                        <a:t>Hold</a:t>
                      </a:r>
                      <a:endParaRPr sz="3000">
                        <a:latin typeface="Calibri"/>
                        <a:ea typeface="Calibri"/>
                        <a:cs typeface="Calibri"/>
                        <a:sym typeface="Calibri"/>
                      </a:endParaRPr>
                    </a:p>
                  </a:txBody>
                  <a:tcPr marT="0" marB="0" marR="170825" marL="170825"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a:t>- Chờ phê duyệt kế hoạch ứng phó từ khách hàng khiến quy trình bị ngắt quãng. </a:t>
                      </a:r>
                      <a:endParaRPr/>
                    </a:p>
                    <a:p>
                      <a:pPr indent="0" lvl="0" marL="0" marR="0" rtl="0" algn="l">
                        <a:lnSpc>
                          <a:spcPct val="115000"/>
                        </a:lnSpc>
                        <a:spcBef>
                          <a:spcPts val="0"/>
                        </a:spcBef>
                        <a:spcAft>
                          <a:spcPts val="0"/>
                        </a:spcAft>
                        <a:buClr>
                          <a:schemeClr val="dk1"/>
                        </a:buClr>
                        <a:buSzPts val="3000"/>
                        <a:buFont typeface="Calibri"/>
                        <a:buNone/>
                      </a:pPr>
                      <a:r>
                        <a:rPr lang="en-US" sz="3000"/>
                        <a:t>- Chờ kết quả kiểm soát rủi ro từ QA để quyết định cập nhật hoặc kết thúc quy trình.</a:t>
                      </a:r>
                      <a:endParaRPr sz="3000">
                        <a:latin typeface="Calibri"/>
                        <a:ea typeface="Calibri"/>
                        <a:cs typeface="Calibri"/>
                        <a:sym typeface="Calibri"/>
                      </a:endParaRPr>
                    </a:p>
                  </a:txBody>
                  <a:tcPr marT="0" marB="0" marR="170825" marL="170825" anchor="ctr"/>
                </a:tc>
              </a:tr>
              <a:tr h="1628950">
                <a:tc>
                  <a:txBody>
                    <a:bodyPr/>
                    <a:lstStyle/>
                    <a:p>
                      <a:pPr indent="0" lvl="0" marL="0" marR="0" rtl="0" algn="ctr">
                        <a:lnSpc>
                          <a:spcPct val="115000"/>
                        </a:lnSpc>
                        <a:spcBef>
                          <a:spcPts val="0"/>
                        </a:spcBef>
                        <a:spcAft>
                          <a:spcPts val="0"/>
                        </a:spcAft>
                        <a:buClr>
                          <a:schemeClr val="dk1"/>
                        </a:buClr>
                        <a:buSzPts val="3000"/>
                        <a:buFont typeface="Calibri"/>
                        <a:buNone/>
                      </a:pPr>
                      <a:r>
                        <a:rPr lang="en-US" sz="3000"/>
                        <a:t>Move</a:t>
                      </a:r>
                      <a:endParaRPr sz="3000">
                        <a:latin typeface="Calibri"/>
                        <a:ea typeface="Calibri"/>
                        <a:cs typeface="Calibri"/>
                        <a:sym typeface="Calibri"/>
                      </a:endParaRPr>
                    </a:p>
                  </a:txBody>
                  <a:tcPr marT="0" marB="0" marR="170825" marL="170825"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a:t>- Kế hoạch rủi ro, hồ sơ đánh giá và hành động ứng phó phải luân chuyển giữa 3 bộ phận: Chuyên gia kỹ thuật ↔ Khách hàng ↔ QA.</a:t>
                      </a:r>
                      <a:endParaRPr sz="3000">
                        <a:latin typeface="Calibri"/>
                        <a:ea typeface="Calibri"/>
                        <a:cs typeface="Calibri"/>
                        <a:sym typeface="Calibri"/>
                      </a:endParaRPr>
                    </a:p>
                  </a:txBody>
                  <a:tcPr marT="0" marB="0" marR="170825" marL="170825" anchor="ctr"/>
                </a:tc>
              </a:tr>
              <a:tr h="2152800">
                <a:tc>
                  <a:txBody>
                    <a:bodyPr/>
                    <a:lstStyle/>
                    <a:p>
                      <a:pPr indent="0" lvl="0" marL="0" marR="0" rtl="0" algn="ctr">
                        <a:lnSpc>
                          <a:spcPct val="115000"/>
                        </a:lnSpc>
                        <a:spcBef>
                          <a:spcPts val="0"/>
                        </a:spcBef>
                        <a:spcAft>
                          <a:spcPts val="0"/>
                        </a:spcAft>
                        <a:buClr>
                          <a:schemeClr val="dk1"/>
                        </a:buClr>
                        <a:buSzPts val="3000"/>
                        <a:buFont typeface="Calibri"/>
                        <a:buNone/>
                      </a:pPr>
                      <a:r>
                        <a:rPr lang="en-US" sz="3000"/>
                        <a:t>Over-do</a:t>
                      </a:r>
                      <a:endParaRPr sz="3000">
                        <a:latin typeface="Calibri"/>
                        <a:ea typeface="Calibri"/>
                        <a:cs typeface="Calibri"/>
                        <a:sym typeface="Calibri"/>
                      </a:endParaRPr>
                    </a:p>
                  </a:txBody>
                  <a:tcPr marT="0" marB="0" marR="170825" marL="170825"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a:t>- Lập kế hoạch ứng phó nhiều lần khi bị từ chối phê duyệt. </a:t>
                      </a:r>
                      <a:endParaRPr/>
                    </a:p>
                    <a:p>
                      <a:pPr indent="0" lvl="0" marL="0" marR="0" rtl="0" algn="l">
                        <a:lnSpc>
                          <a:spcPct val="115000"/>
                        </a:lnSpc>
                        <a:spcBef>
                          <a:spcPts val="0"/>
                        </a:spcBef>
                        <a:spcAft>
                          <a:spcPts val="0"/>
                        </a:spcAft>
                        <a:buClr>
                          <a:schemeClr val="dk1"/>
                        </a:buClr>
                        <a:buSzPts val="3000"/>
                        <a:buFont typeface="Calibri"/>
                        <a:buNone/>
                      </a:pPr>
                      <a:r>
                        <a:rPr lang="en-US" sz="3000"/>
                        <a:t>- Cập nhật kế hoạch quá chi tiết ngay cả khi mức độ rủi ro không nghiêm trọng.</a:t>
                      </a:r>
                      <a:endParaRPr sz="3000">
                        <a:latin typeface="Calibri"/>
                        <a:ea typeface="Calibri"/>
                        <a:cs typeface="Calibri"/>
                        <a:sym typeface="Calibri"/>
                      </a:endParaRPr>
                    </a:p>
                  </a:txBody>
                  <a:tcPr marT="0" marB="0" marR="170825" marL="170825" anchor="ctr"/>
                </a:tc>
              </a:tr>
            </a:tbl>
          </a:graphicData>
        </a:graphic>
      </p:graphicFrame>
    </p:spTree>
  </p:cSld>
  <p:clrMapOvr>
    <a:masterClrMapping/>
  </p:clrMapOvr>
  <p:transition spd="slow">
    <p:randomBar dir="vert"/>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9"/>
          <p:cNvSpPr txBox="1"/>
          <p:nvPr/>
        </p:nvSpPr>
        <p:spPr>
          <a:xfrm>
            <a:off x="3703918" y="142875"/>
            <a:ext cx="10880163" cy="131445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rPr b="1" lang="en-US" sz="8100">
                <a:solidFill>
                  <a:schemeClr val="dk1"/>
                </a:solidFill>
                <a:latin typeface="Calibri"/>
                <a:ea typeface="Calibri"/>
                <a:cs typeface="Calibri"/>
                <a:sym typeface="Calibri"/>
              </a:rPr>
              <a:t>PHÂN TÍCH ĐỊNH LƯỢNG</a:t>
            </a:r>
            <a:endParaRPr b="1" sz="8100" u="none">
              <a:solidFill>
                <a:schemeClr val="dk1"/>
              </a:solidFill>
              <a:latin typeface="Calibri"/>
              <a:ea typeface="Calibri"/>
              <a:cs typeface="Calibri"/>
              <a:sym typeface="Calibri"/>
            </a:endParaRPr>
          </a:p>
        </p:txBody>
      </p:sp>
      <p:graphicFrame>
        <p:nvGraphicFramePr>
          <p:cNvPr id="309" name="Google Shape;309;p19"/>
          <p:cNvGraphicFramePr/>
          <p:nvPr/>
        </p:nvGraphicFramePr>
        <p:xfrm>
          <a:off x="460167" y="1560871"/>
          <a:ext cx="3000000" cy="3000000"/>
        </p:xfrm>
        <a:graphic>
          <a:graphicData uri="http://schemas.openxmlformats.org/drawingml/2006/table">
            <a:tbl>
              <a:tblPr>
                <a:noFill/>
                <a:tableStyleId>{F3CBF6C8-9D11-4725-B234-F5657C738824}</a:tableStyleId>
              </a:tblPr>
              <a:tblGrid>
                <a:gridCol w="6958275"/>
              </a:tblGrid>
              <a:tr h="1465975">
                <a:tc>
                  <a:txBody>
                    <a:bodyPr/>
                    <a:lstStyle/>
                    <a:p>
                      <a:pPr indent="0" lvl="0" marL="0" marR="0" rtl="0" algn="l">
                        <a:lnSpc>
                          <a:spcPct val="100000"/>
                        </a:lnSpc>
                        <a:spcBef>
                          <a:spcPts val="0"/>
                        </a:spcBef>
                        <a:spcAft>
                          <a:spcPts val="0"/>
                        </a:spcAft>
                        <a:buNone/>
                      </a:pPr>
                      <a:r>
                        <a:rPr b="1" lang="en-US" sz="6600">
                          <a:solidFill>
                            <a:srgbClr val="000000"/>
                          </a:solidFill>
                          <a:latin typeface="Times New Roman"/>
                          <a:ea typeface="Times New Roman"/>
                          <a:cs typeface="Times New Roman"/>
                          <a:sym typeface="Times New Roman"/>
                        </a:rPr>
                        <a:t>Thời gian</a:t>
                      </a:r>
                      <a:endParaRPr sz="3600">
                        <a:latin typeface="Times New Roman"/>
                        <a:ea typeface="Times New Roman"/>
                        <a:cs typeface="Times New Roman"/>
                        <a:sym typeface="Times New Roman"/>
                      </a:endParaRPr>
                    </a:p>
                  </a:txBody>
                  <a:tcPr marT="142875" marB="142875" marR="142875" marL="1428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r>
              <a:tr h="5699275">
                <a:tc>
                  <a:txBody>
                    <a:bodyPr/>
                    <a:lstStyle/>
                    <a:p>
                      <a:pPr indent="0" lvl="0" marL="0" marR="0" rtl="0" algn="l">
                        <a:spcBef>
                          <a:spcPts val="0"/>
                        </a:spcBef>
                        <a:spcAft>
                          <a:spcPts val="0"/>
                        </a:spcAft>
                        <a:buNone/>
                      </a:pPr>
                      <a:r>
                        <a:t/>
                      </a:r>
                      <a:endParaRPr sz="1800"/>
                    </a:p>
                  </a:txBody>
                  <a:tcPr marT="142875" marB="142875" marR="142875" marL="1428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pic>
        <p:nvPicPr>
          <p:cNvPr descr="A diagram of a flowchart&#10;&#10;AI-generated content may be incorrect." id="310" name="Google Shape;310;p19"/>
          <p:cNvPicPr preferRelativeResize="0"/>
          <p:nvPr/>
        </p:nvPicPr>
        <p:blipFill rotWithShape="1">
          <a:blip r:embed="rId3">
            <a:alphaModFix/>
          </a:blip>
          <a:srcRect b="0" l="0" r="0" t="0"/>
          <a:stretch/>
        </p:blipFill>
        <p:spPr>
          <a:xfrm>
            <a:off x="7723158" y="2906661"/>
            <a:ext cx="9871773" cy="6268065"/>
          </a:xfrm>
          <a:prstGeom prst="rect">
            <a:avLst/>
          </a:prstGeom>
          <a:noFill/>
          <a:ln>
            <a:noFill/>
          </a:ln>
        </p:spPr>
      </p:pic>
    </p:spTree>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
          <p:cNvSpPr txBox="1"/>
          <p:nvPr/>
        </p:nvSpPr>
        <p:spPr>
          <a:xfrm>
            <a:off x="1028700" y="874768"/>
            <a:ext cx="9964391" cy="1086149"/>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lang="en-US" sz="7700" u="none">
                <a:solidFill>
                  <a:srgbClr val="1836B2"/>
                </a:solidFill>
                <a:latin typeface="Cabin SemiBold"/>
                <a:ea typeface="Cabin SemiBold"/>
                <a:cs typeface="Cabin SemiBold"/>
                <a:sym typeface="Cabin SemiBold"/>
              </a:rPr>
              <a:t>Mục lục</a:t>
            </a:r>
            <a:endParaRPr b="1" sz="7700" u="none">
              <a:solidFill>
                <a:srgbClr val="1836B2"/>
              </a:solidFill>
              <a:latin typeface="Cabin SemiBold"/>
              <a:ea typeface="Cabin SemiBold"/>
              <a:cs typeface="Cabin SemiBold"/>
              <a:sym typeface="Cabin SemiBold"/>
            </a:endParaRPr>
          </a:p>
        </p:txBody>
      </p:sp>
      <p:grpSp>
        <p:nvGrpSpPr>
          <p:cNvPr id="101" name="Google Shape;101;p2"/>
          <p:cNvGrpSpPr/>
          <p:nvPr/>
        </p:nvGrpSpPr>
        <p:grpSpPr>
          <a:xfrm>
            <a:off x="13741037" y="-1217562"/>
            <a:ext cx="9852713" cy="11676274"/>
            <a:chOff x="0" y="0"/>
            <a:chExt cx="13136951" cy="15568366"/>
          </a:xfrm>
        </p:grpSpPr>
        <p:sp>
          <p:nvSpPr>
            <p:cNvPr id="102" name="Google Shape;102;p2"/>
            <p:cNvSpPr/>
            <p:nvPr/>
          </p:nvSpPr>
          <p:spPr>
            <a:xfrm flipH="1" rot="10800000">
              <a:off x="0" y="0"/>
              <a:ext cx="10199044" cy="5823319"/>
            </a:xfrm>
            <a:custGeom>
              <a:rect b="b" l="l" r="r" t="t"/>
              <a:pathLst>
                <a:path extrusionOk="0" h="5823319" w="10199044">
                  <a:moveTo>
                    <a:pt x="0" y="5823319"/>
                  </a:moveTo>
                  <a:lnTo>
                    <a:pt x="10199044" y="5823319"/>
                  </a:lnTo>
                  <a:lnTo>
                    <a:pt x="10199044" y="0"/>
                  </a:lnTo>
                  <a:lnTo>
                    <a:pt x="0" y="0"/>
                  </a:lnTo>
                  <a:lnTo>
                    <a:pt x="0" y="5823319"/>
                  </a:lnTo>
                  <a:close/>
                </a:path>
              </a:pathLst>
            </a:custGeom>
            <a:blipFill rotWithShape="1">
              <a:blip r:embed="rId3">
                <a:alphaModFix/>
              </a:blip>
              <a:stretch>
                <a:fillRect b="0" l="0" r="0" t="-51572"/>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3" name="Google Shape;103;p2"/>
            <p:cNvSpPr/>
            <p:nvPr/>
          </p:nvSpPr>
          <p:spPr>
            <a:xfrm rot="10800000">
              <a:off x="2115666" y="3513875"/>
              <a:ext cx="11021285" cy="12054491"/>
            </a:xfrm>
            <a:custGeom>
              <a:rect b="b" l="l" r="r" t="t"/>
              <a:pathLst>
                <a:path extrusionOk="0" h="5372100" w="4911651">
                  <a:moveTo>
                    <a:pt x="3360981" y="0"/>
                  </a:moveTo>
                  <a:lnTo>
                    <a:pt x="1550670" y="0"/>
                  </a:lnTo>
                  <a:lnTo>
                    <a:pt x="0" y="2686050"/>
                  </a:lnTo>
                  <a:lnTo>
                    <a:pt x="1550670" y="5372100"/>
                  </a:lnTo>
                  <a:lnTo>
                    <a:pt x="3360981" y="5372100"/>
                  </a:lnTo>
                  <a:lnTo>
                    <a:pt x="4911651" y="2686050"/>
                  </a:lnTo>
                  <a:lnTo>
                    <a:pt x="3360981" y="0"/>
                  </a:lnTo>
                  <a:close/>
                </a:path>
              </a:pathLst>
            </a:custGeom>
            <a:solidFill>
              <a:srgbClr val="1836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aphicFrame>
        <p:nvGraphicFramePr>
          <p:cNvPr id="104" name="Google Shape;104;p2"/>
          <p:cNvGraphicFramePr/>
          <p:nvPr/>
        </p:nvGraphicFramePr>
        <p:xfrm>
          <a:off x="1028700" y="2895039"/>
          <a:ext cx="3000000" cy="3000000"/>
        </p:xfrm>
        <a:graphic>
          <a:graphicData uri="http://schemas.openxmlformats.org/drawingml/2006/table">
            <a:tbl>
              <a:tblPr>
                <a:noFill/>
                <a:tableStyleId>{F3CBF6C8-9D11-4725-B234-F5657C738824}</a:tableStyleId>
              </a:tblPr>
              <a:tblGrid>
                <a:gridCol w="6510450"/>
                <a:gridCol w="6510450"/>
              </a:tblGrid>
              <a:tr h="2028825">
                <a:tc>
                  <a:txBody>
                    <a:bodyPr/>
                    <a:lstStyle/>
                    <a:p>
                      <a:pPr indent="0" lvl="0" marL="0" marR="0" rtl="0" algn="l">
                        <a:lnSpc>
                          <a:spcPct val="140010"/>
                        </a:lnSpc>
                        <a:spcBef>
                          <a:spcPts val="0"/>
                        </a:spcBef>
                        <a:spcAft>
                          <a:spcPts val="0"/>
                        </a:spcAft>
                        <a:buNone/>
                      </a:pPr>
                      <a:r>
                        <a:rPr b="1" lang="en-US" sz="3999" u="sng" cap="none" strike="noStrike">
                          <a:solidFill>
                            <a:srgbClr val="1836B2"/>
                          </a:solidFill>
                          <a:latin typeface="Cabin Medium"/>
                          <a:ea typeface="Cabin Medium"/>
                          <a:cs typeface="Cabin Medium"/>
                          <a:sym typeface="Cabin Medium"/>
                          <a:hlinkClick action="ppaction://hlinksldjump" r:id="rId4">
                            <a:extLst>
                              <a:ext uri="{A12FA001-AC4F-418D-AE19-62706E023703}">
                                <ahyp:hlinkClr val="tx"/>
                              </a:ext>
                            </a:extLst>
                          </a:hlinkClick>
                        </a:rPr>
                        <a:t>I. Tổng quan dự án</a:t>
                      </a:r>
                      <a:endParaRPr sz="1100" u="none" cap="none" strike="noStrike">
                        <a:solidFill>
                          <a:srgbClr val="1836B2"/>
                        </a:solidFill>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40010"/>
                        </a:lnSpc>
                        <a:spcBef>
                          <a:spcPts val="0"/>
                        </a:spcBef>
                        <a:spcAft>
                          <a:spcPts val="0"/>
                        </a:spcAft>
                        <a:buNone/>
                      </a:pPr>
                      <a:r>
                        <a:rPr b="1" lang="en-US" sz="3999" u="sng" cap="none" strike="noStrike">
                          <a:solidFill>
                            <a:srgbClr val="1836B2"/>
                          </a:solidFill>
                          <a:latin typeface="Cabin Medium"/>
                          <a:ea typeface="Cabin Medium"/>
                          <a:cs typeface="Cabin Medium"/>
                          <a:sym typeface="Cabin Medium"/>
                          <a:hlinkClick action="ppaction://hlinksldjump" r:id="rId5">
                            <a:extLst>
                              <a:ext uri="{A12FA001-AC4F-418D-AE19-62706E023703}">
                                <ahyp:hlinkClr val="tx"/>
                              </a:ext>
                            </a:extLst>
                          </a:hlinkClick>
                        </a:rPr>
                        <a:t>II. </a:t>
                      </a:r>
                      <a:r>
                        <a:rPr b="1" lang="en-US" sz="3999" u="sng" cap="none" strike="noStrike">
                          <a:solidFill>
                            <a:srgbClr val="1836B2"/>
                          </a:solidFill>
                          <a:latin typeface="Cabin Medium"/>
                          <a:ea typeface="Cabin Medium"/>
                          <a:cs typeface="Cabin Medium"/>
                          <a:sym typeface="Cabin Medium"/>
                        </a:rPr>
                        <a:t>Phân tích quy trình nghiệp vụ</a:t>
                      </a:r>
                      <a:endParaRPr sz="1100" u="none" cap="none" strike="noStrike">
                        <a:solidFill>
                          <a:srgbClr val="1836B2"/>
                        </a:solidFill>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r>
              <a:tr h="2028825">
                <a:tc>
                  <a:txBody>
                    <a:bodyPr/>
                    <a:lstStyle/>
                    <a:p>
                      <a:pPr indent="0" lvl="0" marL="0" marR="0" rtl="0" algn="l">
                        <a:lnSpc>
                          <a:spcPct val="140010"/>
                        </a:lnSpc>
                        <a:spcBef>
                          <a:spcPts val="0"/>
                        </a:spcBef>
                        <a:spcAft>
                          <a:spcPts val="0"/>
                        </a:spcAft>
                        <a:buNone/>
                      </a:pPr>
                      <a:r>
                        <a:rPr b="1" lang="en-US" sz="3999" u="sng" cap="none" strike="noStrike">
                          <a:solidFill>
                            <a:srgbClr val="1836B2"/>
                          </a:solidFill>
                          <a:latin typeface="Cabin Medium"/>
                          <a:ea typeface="Cabin Medium"/>
                          <a:cs typeface="Cabin Medium"/>
                          <a:sym typeface="Cabin Medium"/>
                          <a:hlinkClick action="ppaction://hlinksldjump" r:id="rId6">
                            <a:extLst>
                              <a:ext uri="{A12FA001-AC4F-418D-AE19-62706E023703}">
                                <ahyp:hlinkClr val="tx"/>
                              </a:ext>
                            </a:extLst>
                          </a:hlinkClick>
                        </a:rPr>
                        <a:t>III. </a:t>
                      </a:r>
                      <a:r>
                        <a:rPr b="1" lang="en-US" sz="3999" u="sng" cap="none" strike="noStrike">
                          <a:solidFill>
                            <a:srgbClr val="1836B2"/>
                          </a:solidFill>
                          <a:latin typeface="Cabin Medium"/>
                          <a:ea typeface="Cabin Medium"/>
                          <a:cs typeface="Cabin Medium"/>
                          <a:sym typeface="Cabin Medium"/>
                        </a:rPr>
                        <a:t>Phân tích định tính</a:t>
                      </a:r>
                      <a:endParaRPr sz="1100" u="none" cap="none" strike="noStrike">
                        <a:solidFill>
                          <a:srgbClr val="1836B2"/>
                        </a:solidFill>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40010"/>
                        </a:lnSpc>
                        <a:spcBef>
                          <a:spcPts val="0"/>
                        </a:spcBef>
                        <a:spcAft>
                          <a:spcPts val="0"/>
                        </a:spcAft>
                        <a:buNone/>
                      </a:pPr>
                      <a:r>
                        <a:rPr b="1" lang="en-US" sz="3999" u="sng" cap="none" strike="noStrike">
                          <a:solidFill>
                            <a:srgbClr val="1836B2"/>
                          </a:solidFill>
                          <a:latin typeface="Cabin Medium"/>
                          <a:ea typeface="Cabin Medium"/>
                          <a:cs typeface="Cabin Medium"/>
                          <a:sym typeface="Cabin Medium"/>
                          <a:hlinkClick action="ppaction://hlinksldjump" r:id="rId7">
                            <a:extLst>
                              <a:ext uri="{A12FA001-AC4F-418D-AE19-62706E023703}">
                                <ahyp:hlinkClr val="tx"/>
                              </a:ext>
                            </a:extLst>
                          </a:hlinkClick>
                        </a:rPr>
                        <a:t>IV. </a:t>
                      </a:r>
                      <a:r>
                        <a:rPr b="1" lang="en-US" sz="3999" u="sng" cap="none" strike="noStrike">
                          <a:solidFill>
                            <a:srgbClr val="1836B2"/>
                          </a:solidFill>
                          <a:latin typeface="Cabin Medium"/>
                          <a:ea typeface="Cabin Medium"/>
                          <a:cs typeface="Cabin Medium"/>
                          <a:sym typeface="Cabin Medium"/>
                        </a:rPr>
                        <a:t>Phân tích định lượng</a:t>
                      </a:r>
                      <a:endParaRPr sz="1100" u="none" cap="none" strike="noStrike">
                        <a:solidFill>
                          <a:srgbClr val="1836B2"/>
                        </a:solidFill>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2028825">
                <a:tc>
                  <a:txBody>
                    <a:bodyPr/>
                    <a:lstStyle/>
                    <a:p>
                      <a:pPr indent="0" lvl="0" marL="0" marR="0" rtl="0" algn="l">
                        <a:lnSpc>
                          <a:spcPct val="140010"/>
                        </a:lnSpc>
                        <a:spcBef>
                          <a:spcPts val="0"/>
                        </a:spcBef>
                        <a:spcAft>
                          <a:spcPts val="0"/>
                        </a:spcAft>
                        <a:buNone/>
                      </a:pPr>
                      <a:r>
                        <a:rPr b="1" lang="en-US" sz="3999" u="sng" cap="none" strike="noStrike">
                          <a:solidFill>
                            <a:srgbClr val="1836B2"/>
                          </a:solidFill>
                          <a:latin typeface="Cabin Medium"/>
                          <a:ea typeface="Cabin Medium"/>
                          <a:cs typeface="Cabin Medium"/>
                          <a:sym typeface="Cabin Medium"/>
                          <a:hlinkClick action="ppaction://hlinksldjump" r:id="rId8">
                            <a:extLst>
                              <a:ext uri="{A12FA001-AC4F-418D-AE19-62706E023703}">
                                <ahyp:hlinkClr val="tx"/>
                              </a:ext>
                            </a:extLst>
                          </a:hlinkClick>
                        </a:rPr>
                        <a:t>III. </a:t>
                      </a:r>
                      <a:r>
                        <a:rPr b="1" lang="en-US" sz="3999" u="sng" cap="none" strike="noStrike">
                          <a:solidFill>
                            <a:srgbClr val="1836B2"/>
                          </a:solidFill>
                          <a:latin typeface="Cabin Medium"/>
                          <a:ea typeface="Cabin Medium"/>
                          <a:cs typeface="Cabin Medium"/>
                          <a:sym typeface="Cabin Medium"/>
                        </a:rPr>
                        <a:t>Kết luận và đề xuất</a:t>
                      </a:r>
                      <a:endParaRPr sz="1100" u="none" cap="none" strike="noStrike">
                        <a:solidFill>
                          <a:srgbClr val="1836B2"/>
                        </a:solidFill>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40010"/>
                        </a:lnSpc>
                        <a:spcBef>
                          <a:spcPts val="0"/>
                        </a:spcBef>
                        <a:spcAft>
                          <a:spcPts val="0"/>
                        </a:spcAft>
                        <a:buNone/>
                      </a:pPr>
                      <a:r>
                        <a:rPr b="1" lang="en-US" sz="3999" u="sng" cap="none" strike="noStrike">
                          <a:solidFill>
                            <a:srgbClr val="1836B2"/>
                          </a:solidFill>
                          <a:latin typeface="Cabin Medium"/>
                          <a:ea typeface="Cabin Medium"/>
                          <a:cs typeface="Cabin Medium"/>
                          <a:sym typeface="Cabin Medium"/>
                          <a:hlinkClick action="ppaction://hlinksldjump" r:id="rId9">
                            <a:extLst>
                              <a:ext uri="{A12FA001-AC4F-418D-AE19-62706E023703}">
                                <ahyp:hlinkClr val="tx"/>
                              </a:ext>
                            </a:extLst>
                          </a:hlinkClick>
                        </a:rPr>
                        <a:t>IV. </a:t>
                      </a:r>
                      <a:r>
                        <a:rPr b="1" lang="en-US" sz="3999" u="sng" cap="none" strike="noStrike">
                          <a:solidFill>
                            <a:srgbClr val="1836B2"/>
                          </a:solidFill>
                          <a:latin typeface="Cabin Medium"/>
                          <a:ea typeface="Cabin Medium"/>
                          <a:cs typeface="Cabin Medium"/>
                          <a:sym typeface="Cabin Medium"/>
                        </a:rPr>
                        <a:t>Quá trình làm việc nhóm</a:t>
                      </a:r>
                      <a:endParaRPr sz="1100" u="none" cap="none" strike="noStrike">
                        <a:solidFill>
                          <a:srgbClr val="1836B2"/>
                        </a:solidFill>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transition spd="slow">
    <p:wheel spokes="1"/>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4" name="Shape 314"/>
        <p:cNvGrpSpPr/>
        <p:nvPr/>
      </p:nvGrpSpPr>
      <p:grpSpPr>
        <a:xfrm>
          <a:off x="0" y="0"/>
          <a:ext cx="0" cy="0"/>
          <a:chOff x="0" y="0"/>
          <a:chExt cx="0" cy="0"/>
        </a:xfrm>
      </p:grpSpPr>
      <p:sp>
        <p:nvSpPr>
          <p:cNvPr id="315" name="Google Shape;315;p20"/>
          <p:cNvSpPr/>
          <p:nvPr/>
        </p:nvSpPr>
        <p:spPr>
          <a:xfrm>
            <a:off x="0" y="0"/>
            <a:ext cx="18288000"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16" name="Google Shape;316;p20"/>
          <p:cNvSpPr/>
          <p:nvPr/>
        </p:nvSpPr>
        <p:spPr>
          <a:xfrm flipH="1" rot="10800000">
            <a:off x="3" y="0"/>
            <a:ext cx="18287997" cy="2363932"/>
          </a:xfrm>
          <a:prstGeom prst="rect">
            <a:avLst/>
          </a:prstGeom>
          <a:gradFill>
            <a:gsLst>
              <a:gs pos="0">
                <a:srgbClr val="000000">
                  <a:alpha val="95686"/>
                </a:srgbClr>
              </a:gs>
              <a:gs pos="100000">
                <a:srgbClr val="366092"/>
              </a:gs>
            </a:gsLst>
            <a:lin ang="60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17" name="Google Shape;317;p20"/>
          <p:cNvSpPr/>
          <p:nvPr/>
        </p:nvSpPr>
        <p:spPr>
          <a:xfrm>
            <a:off x="0" y="0"/>
            <a:ext cx="12193284" cy="2363191"/>
          </a:xfrm>
          <a:prstGeom prst="rect">
            <a:avLst/>
          </a:prstGeom>
          <a:gradFill>
            <a:gsLst>
              <a:gs pos="0">
                <a:srgbClr val="4F81BD">
                  <a:alpha val="40784"/>
                </a:srgbClr>
              </a:gs>
              <a:gs pos="74000">
                <a:srgbClr val="93B3D7">
                  <a:alpha val="0"/>
                </a:srgbClr>
              </a:gs>
              <a:gs pos="100000">
                <a:srgbClr val="93B3D7">
                  <a:alpha val="0"/>
                </a:srgbClr>
              </a:gs>
            </a:gsLst>
            <a:lin ang="84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18" name="Google Shape;318;p20"/>
          <p:cNvSpPr/>
          <p:nvPr/>
        </p:nvSpPr>
        <p:spPr>
          <a:xfrm flipH="1">
            <a:off x="-4" y="-1"/>
            <a:ext cx="18288002" cy="2361466"/>
          </a:xfrm>
          <a:prstGeom prst="rect">
            <a:avLst/>
          </a:prstGeom>
          <a:gradFill>
            <a:gsLst>
              <a:gs pos="0">
                <a:srgbClr val="000000">
                  <a:alpha val="62745"/>
                </a:srgbClr>
              </a:gs>
              <a:gs pos="78000">
                <a:srgbClr val="4F81BD">
                  <a:alpha val="14901"/>
                </a:srgbClr>
              </a:gs>
              <a:gs pos="100000">
                <a:srgbClr val="4F81BD">
                  <a:alpha val="14901"/>
                </a:srgbClr>
              </a:gs>
            </a:gsLst>
            <a:lin ang="156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19" name="Google Shape;319;p20"/>
          <p:cNvSpPr txBox="1"/>
          <p:nvPr/>
        </p:nvSpPr>
        <p:spPr>
          <a:xfrm>
            <a:off x="1049569" y="372057"/>
            <a:ext cx="10595582" cy="17388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FFFFFF"/>
              </a:buClr>
              <a:buSzPts val="6000"/>
              <a:buFont typeface="Calibri"/>
              <a:buNone/>
            </a:pPr>
            <a:r>
              <a:rPr b="1" i="0" lang="en-US" sz="6000" u="none" cap="none" strike="noStrike">
                <a:solidFill>
                  <a:srgbClr val="FFFFFF"/>
                </a:solidFill>
                <a:latin typeface="Calibri"/>
                <a:ea typeface="Calibri"/>
                <a:cs typeface="Calibri"/>
                <a:sym typeface="Calibri"/>
              </a:rPr>
              <a:t>PHÂN TÍCH ĐỊNH LƯỢNG</a:t>
            </a:r>
            <a:endParaRPr/>
          </a:p>
        </p:txBody>
      </p:sp>
      <p:graphicFrame>
        <p:nvGraphicFramePr>
          <p:cNvPr id="320" name="Google Shape;320;p20"/>
          <p:cNvGraphicFramePr/>
          <p:nvPr/>
        </p:nvGraphicFramePr>
        <p:xfrm>
          <a:off x="648337" y="2733522"/>
          <a:ext cx="3000000" cy="3000000"/>
        </p:xfrm>
        <a:graphic>
          <a:graphicData uri="http://schemas.openxmlformats.org/drawingml/2006/table">
            <a:tbl>
              <a:tblPr>
                <a:noFill/>
                <a:tableStyleId>{F3CBF6C8-9D11-4725-B234-F5657C738824}</a:tableStyleId>
              </a:tblPr>
              <a:tblGrid>
                <a:gridCol w="4457075"/>
                <a:gridCol w="5191125"/>
                <a:gridCol w="1452400"/>
                <a:gridCol w="2945375"/>
                <a:gridCol w="2945375"/>
              </a:tblGrid>
              <a:tr h="1408750">
                <a:tc>
                  <a:txBody>
                    <a:bodyPr/>
                    <a:lstStyle/>
                    <a:p>
                      <a:pPr indent="0" lvl="0" marL="0" marR="0" rtl="0" algn="l">
                        <a:lnSpc>
                          <a:spcPct val="100000"/>
                        </a:lnSpc>
                        <a:spcBef>
                          <a:spcPts val="0"/>
                        </a:spcBef>
                        <a:spcAft>
                          <a:spcPts val="0"/>
                        </a:spcAft>
                        <a:buNone/>
                      </a:pPr>
                      <a:r>
                        <a:rPr b="1" lang="en-US" sz="7200">
                          <a:solidFill>
                            <a:srgbClr val="000000"/>
                          </a:solidFill>
                          <a:latin typeface="Times New Roman"/>
                          <a:ea typeface="Times New Roman"/>
                          <a:cs typeface="Times New Roman"/>
                          <a:sym typeface="Times New Roman"/>
                        </a:rPr>
                        <a:t>Chi phí</a:t>
                      </a:r>
                      <a:endParaRPr sz="40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64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64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64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64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r>
              <a:tr h="548650">
                <a:tc>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Hoạt động</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Người thực hiện</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Số ngày</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Đơn giá/ngày</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Chi phí</a:t>
                      </a:r>
                      <a:endParaRPr sz="2100">
                        <a:latin typeface="Calibri"/>
                        <a:ea typeface="Calibri"/>
                        <a:cs typeface="Calibri"/>
                        <a:sym typeface="Calibri"/>
                      </a:endParaRPr>
                    </a:p>
                  </a:txBody>
                  <a:tcPr marT="0" marB="0" marR="121375" marL="1213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5486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Xác định rủi ro</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Quản lý dự án</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1</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5486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Phân tích rủi ro</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Quản lý dự án</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2</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2,000,000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5486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Đánh giá và xếp hạng rủi ro</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Quản lý dự án</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1</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5486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Lập kế hoạch ứng phó rủi ro</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Quản lý dự án</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1</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1,000,000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5486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Triển khai hành động ứng phó</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Chuyên gia kỹ thuật</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3</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800,000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2,400,000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5486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Giám sát và kiểm soát rủi ro</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Ban kiểm soát chất lượng (QA)</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1</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600,000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600,000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548650">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Cập nhật kế hoạch rủi ro</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Ban kiểm soát chất lượng (QA)</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1</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600,000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500"/>
                        <a:buFont typeface="Times New Roman"/>
                        <a:buNone/>
                      </a:pPr>
                      <a:r>
                        <a:rPr lang="en-US" sz="2500">
                          <a:latin typeface="Times New Roman"/>
                          <a:ea typeface="Times New Roman"/>
                          <a:cs typeface="Times New Roman"/>
                          <a:sym typeface="Times New Roman"/>
                        </a:rPr>
                        <a:t>VND 600,000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548650">
                <a:tc gridSpan="4">
                  <a:txBody>
                    <a:bodyPr/>
                    <a:lstStyle/>
                    <a:p>
                      <a:pPr indent="0" lvl="0" marL="0" marR="0" rtl="0" algn="ctr">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Tổng chi phí lý tưởng</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c hMerge="1"/>
                <a:tc>
                  <a:txBody>
                    <a:bodyPr/>
                    <a:lstStyle/>
                    <a:p>
                      <a:pPr indent="0" lvl="0" marL="0" marR="0" rtl="0" algn="l">
                        <a:lnSpc>
                          <a:spcPct val="115000"/>
                        </a:lnSpc>
                        <a:spcBef>
                          <a:spcPts val="0"/>
                        </a:spcBef>
                        <a:spcAft>
                          <a:spcPts val="0"/>
                        </a:spcAft>
                        <a:buClr>
                          <a:schemeClr val="dk1"/>
                        </a:buClr>
                        <a:buSzPts val="2500"/>
                        <a:buFont typeface="Times New Roman"/>
                        <a:buNone/>
                      </a:pPr>
                      <a:r>
                        <a:rPr b="1" lang="en-US" sz="2500">
                          <a:latin typeface="Times New Roman"/>
                          <a:ea typeface="Times New Roman"/>
                          <a:cs typeface="Times New Roman"/>
                          <a:sym typeface="Times New Roman"/>
                        </a:rPr>
                        <a:t>VND 8,600,000</a:t>
                      </a:r>
                      <a:endParaRPr sz="25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transition spd="slow">
    <p:randomBar dir="vert"/>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1"/>
          <p:cNvSpPr txBox="1"/>
          <p:nvPr/>
        </p:nvSpPr>
        <p:spPr>
          <a:xfrm>
            <a:off x="581369" y="599786"/>
            <a:ext cx="17478031" cy="923330"/>
          </a:xfrm>
          <a:prstGeom prst="rect">
            <a:avLst/>
          </a:prstGeom>
          <a:noFill/>
          <a:ln>
            <a:noFill/>
          </a:ln>
        </p:spPr>
        <p:txBody>
          <a:bodyPr anchorCtr="0" anchor="t" bIns="0" lIns="0" spcFirstLastPara="1" rIns="0" wrap="square" tIns="0">
            <a:spAutoFit/>
          </a:bodyPr>
          <a:lstStyle/>
          <a:p>
            <a:pPr indent="0" lvl="0" marL="0" marR="0" rtl="0" algn="l">
              <a:lnSpc>
                <a:spcPct val="109992"/>
              </a:lnSpc>
              <a:spcBef>
                <a:spcPts val="0"/>
              </a:spcBef>
              <a:spcAft>
                <a:spcPts val="0"/>
              </a:spcAft>
              <a:buNone/>
            </a:pPr>
            <a:r>
              <a:rPr b="1" lang="en-US" sz="6575" u="none">
                <a:solidFill>
                  <a:srgbClr val="1836B2"/>
                </a:solidFill>
                <a:latin typeface="Cabin SemiBold"/>
                <a:ea typeface="Cabin SemiBold"/>
                <a:cs typeface="Cabin SemiBold"/>
                <a:sym typeface="Cabin SemiBold"/>
              </a:rPr>
              <a:t>QUY TRÌNH DỊCH VỤ PHÁT TRIỂN PHẦN MỀM</a:t>
            </a:r>
            <a:endParaRPr/>
          </a:p>
        </p:txBody>
      </p:sp>
      <p:pic>
        <p:nvPicPr>
          <p:cNvPr id="326" name="Google Shape;326;p21"/>
          <p:cNvPicPr preferRelativeResize="0"/>
          <p:nvPr/>
        </p:nvPicPr>
        <p:blipFill rotWithShape="1">
          <a:blip r:embed="rId3">
            <a:alphaModFix/>
          </a:blip>
          <a:srcRect b="0" l="0" r="0" t="0"/>
          <a:stretch/>
        </p:blipFill>
        <p:spPr>
          <a:xfrm>
            <a:off x="850620" y="1752945"/>
            <a:ext cx="16586760" cy="1105784"/>
          </a:xfrm>
          <a:prstGeom prst="rect">
            <a:avLst/>
          </a:prstGeom>
          <a:noFill/>
          <a:ln>
            <a:noFill/>
          </a:ln>
        </p:spPr>
      </p:pic>
      <p:pic>
        <p:nvPicPr>
          <p:cNvPr id="327" name="Google Shape;327;p21"/>
          <p:cNvPicPr preferRelativeResize="0"/>
          <p:nvPr/>
        </p:nvPicPr>
        <p:blipFill rotWithShape="1">
          <a:blip r:embed="rId4">
            <a:alphaModFix/>
          </a:blip>
          <a:srcRect b="0" l="0" r="0" t="0"/>
          <a:stretch/>
        </p:blipFill>
        <p:spPr>
          <a:xfrm>
            <a:off x="165580" y="3088558"/>
            <a:ext cx="17956840" cy="6781110"/>
          </a:xfrm>
          <a:prstGeom prst="rect">
            <a:avLst/>
          </a:prstGeom>
          <a:noFill/>
          <a:ln>
            <a:noFill/>
          </a:ln>
        </p:spPr>
      </p:pic>
    </p:spTree>
  </p:cSld>
  <p:clrMapOvr>
    <a:masterClrMapping/>
  </p:clrMapOvr>
  <p:transition spd="slow">
    <p:randomBar dir="vert"/>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graphicFrame>
        <p:nvGraphicFramePr>
          <p:cNvPr id="332" name="Google Shape;332;p22"/>
          <p:cNvGraphicFramePr/>
          <p:nvPr/>
        </p:nvGraphicFramePr>
        <p:xfrm>
          <a:off x="495300" y="1863432"/>
          <a:ext cx="3000000" cy="3000000"/>
        </p:xfrm>
        <a:graphic>
          <a:graphicData uri="http://schemas.openxmlformats.org/drawingml/2006/table">
            <a:tbl>
              <a:tblPr bandRow="1" firstCol="1" firstRow="1">
                <a:noFill/>
                <a:tableStyleId>{2485CD58-AB63-4994-9188-4E79A29DB4F4}</a:tableStyleId>
              </a:tblPr>
              <a:tblGrid>
                <a:gridCol w="7105650"/>
                <a:gridCol w="6286500"/>
                <a:gridCol w="3905250"/>
              </a:tblGrid>
              <a:tr h="651175">
                <a:tc>
                  <a:txBody>
                    <a:bodyPr/>
                    <a:lstStyle/>
                    <a:p>
                      <a:pPr indent="0" lvl="0" marL="0" marR="0" rtl="0" algn="ctr">
                        <a:lnSpc>
                          <a:spcPct val="115000"/>
                        </a:lnSpc>
                        <a:spcBef>
                          <a:spcPts val="0"/>
                        </a:spcBef>
                        <a:spcAft>
                          <a:spcPts val="0"/>
                        </a:spcAft>
                        <a:buClr>
                          <a:schemeClr val="dk1"/>
                        </a:buClr>
                        <a:buSzPts val="3600"/>
                        <a:buFont typeface="Calibri"/>
                        <a:buNone/>
                      </a:pPr>
                      <a:r>
                        <a:rPr lang="en-US" sz="3600"/>
                        <a:t>Hoạt động</a:t>
                      </a:r>
                      <a:endParaRPr sz="3200">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Người thực hiện</a:t>
                      </a:r>
                      <a:endParaRPr sz="3200">
                        <a:latin typeface="Calibri"/>
                        <a:ea typeface="Calibri"/>
                        <a:cs typeface="Calibri"/>
                        <a:sym typeface="Calibri"/>
                      </a:endParaRPr>
                    </a:p>
                  </a:txBody>
                  <a:tcPr marT="0" marB="0" marR="138400" marL="138400"/>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t>Phân loại</a:t>
                      </a:r>
                      <a:endParaRPr sz="3200">
                        <a:latin typeface="Calibri"/>
                        <a:ea typeface="Calibri"/>
                        <a:cs typeface="Calibri"/>
                        <a:sym typeface="Calibri"/>
                      </a:endParaRPr>
                    </a:p>
                  </a:txBody>
                  <a:tcPr marT="0" marB="0" marR="138400" marL="138400"/>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Tiếp nhận &amp; phân tích yêu cầu</a:t>
                      </a:r>
                      <a:endParaRPr sz="36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Quản lý dự án</a:t>
                      </a:r>
                      <a:endParaRPr sz="36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BVA</a:t>
                      </a:r>
                      <a:endParaRPr sz="3600">
                        <a:latin typeface="Calibri"/>
                        <a:ea typeface="Calibri"/>
                        <a:cs typeface="Calibri"/>
                        <a:sym typeface="Calibri"/>
                      </a:endParaRPr>
                    </a:p>
                  </a:txBody>
                  <a:tcPr marT="0" marB="0" marR="68575" marL="68575" anchor="ctr"/>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Thiết kế hệ thống, giao diện</a:t>
                      </a:r>
                      <a:endParaRPr sz="36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Kỹ sư thiết kế</a:t>
                      </a:r>
                      <a:endParaRPr sz="36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VA</a:t>
                      </a:r>
                      <a:endParaRPr sz="3600">
                        <a:latin typeface="Calibri"/>
                        <a:ea typeface="Calibri"/>
                        <a:cs typeface="Calibri"/>
                        <a:sym typeface="Calibri"/>
                      </a:endParaRPr>
                    </a:p>
                  </a:txBody>
                  <a:tcPr marT="0" marB="0" marR="68575" marL="68575" anchor="ctr"/>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Lập trình chức năng</a:t>
                      </a:r>
                      <a:endParaRPr sz="36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Lập trình viên</a:t>
                      </a:r>
                      <a:endParaRPr sz="36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VA</a:t>
                      </a:r>
                      <a:endParaRPr sz="3600">
                        <a:latin typeface="Calibri"/>
                        <a:ea typeface="Calibri"/>
                        <a:cs typeface="Calibri"/>
                        <a:sym typeface="Calibri"/>
                      </a:endParaRPr>
                    </a:p>
                  </a:txBody>
                  <a:tcPr marT="0" marB="0" marR="68575" marL="68575" anchor="ctr"/>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Review code</a:t>
                      </a:r>
                      <a:endParaRPr sz="36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Người review</a:t>
                      </a:r>
                      <a:endParaRPr sz="36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BVA</a:t>
                      </a:r>
                      <a:endParaRPr sz="3600">
                        <a:latin typeface="Calibri"/>
                        <a:ea typeface="Calibri"/>
                        <a:cs typeface="Calibri"/>
                        <a:sym typeface="Calibri"/>
                      </a:endParaRPr>
                    </a:p>
                  </a:txBody>
                  <a:tcPr marT="0" marB="0" marR="68575" marL="68575" anchor="ctr"/>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Kiểm thử chức năng</a:t>
                      </a:r>
                      <a:endParaRPr sz="36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Kiểm thử viên</a:t>
                      </a:r>
                      <a:endParaRPr sz="36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VA</a:t>
                      </a:r>
                      <a:endParaRPr sz="3600">
                        <a:latin typeface="Calibri"/>
                        <a:ea typeface="Calibri"/>
                        <a:cs typeface="Calibri"/>
                        <a:sym typeface="Calibri"/>
                      </a:endParaRPr>
                    </a:p>
                  </a:txBody>
                  <a:tcPr marT="0" marB="0" marR="68575" marL="68575" anchor="ctr"/>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Triển khai phần mềm</a:t>
                      </a:r>
                      <a:endParaRPr sz="36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Kỹ sư triển khai</a:t>
                      </a:r>
                      <a:endParaRPr sz="36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VA</a:t>
                      </a:r>
                      <a:endParaRPr sz="3600">
                        <a:latin typeface="Calibri"/>
                        <a:ea typeface="Calibri"/>
                        <a:cs typeface="Calibri"/>
                        <a:sym typeface="Calibri"/>
                      </a:endParaRPr>
                    </a:p>
                  </a:txBody>
                  <a:tcPr marT="0" marB="0" marR="68575" marL="68575" anchor="ctr"/>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Bảo trì &amp; hỗ trợ</a:t>
                      </a:r>
                      <a:endParaRPr sz="36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Kỹ sư bảo trì</a:t>
                      </a:r>
                      <a:endParaRPr sz="36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BVA</a:t>
                      </a:r>
                      <a:endParaRPr sz="3600">
                        <a:latin typeface="Calibri"/>
                        <a:ea typeface="Calibri"/>
                        <a:cs typeface="Calibri"/>
                        <a:sym typeface="Calibri"/>
                      </a:endParaRPr>
                    </a:p>
                  </a:txBody>
                  <a:tcPr marT="0" marB="0" marR="68575" marL="68575" anchor="ctr"/>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Phê duyệt thiết kế</a:t>
                      </a:r>
                      <a:endParaRPr sz="36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Khách hàng</a:t>
                      </a:r>
                      <a:endParaRPr sz="36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NVA</a:t>
                      </a:r>
                      <a:endParaRPr sz="3600">
                        <a:latin typeface="Calibri"/>
                        <a:ea typeface="Calibri"/>
                        <a:cs typeface="Calibri"/>
                        <a:sym typeface="Calibri"/>
                      </a:endParaRPr>
                    </a:p>
                  </a:txBody>
                  <a:tcPr marT="0" marB="0" marR="68575" marL="68575" anchor="ctr"/>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Đánh giá chất lượng tổng thể</a:t>
                      </a:r>
                      <a:endParaRPr sz="36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Quản lý dự án</a:t>
                      </a:r>
                      <a:endParaRPr sz="36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BVA</a:t>
                      </a:r>
                      <a:endParaRPr sz="3600">
                        <a:latin typeface="Calibri"/>
                        <a:ea typeface="Calibri"/>
                        <a:cs typeface="Calibri"/>
                        <a:sym typeface="Calibri"/>
                      </a:endParaRPr>
                    </a:p>
                  </a:txBody>
                  <a:tcPr marT="0" marB="0" marR="68575" marL="68575" anchor="ctr"/>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Chuẩn bị nghiệm thu</a:t>
                      </a:r>
                      <a:endParaRPr sz="36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PM + Dev team</a:t>
                      </a:r>
                      <a:endParaRPr sz="36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BVA</a:t>
                      </a:r>
                      <a:endParaRPr sz="3600">
                        <a:latin typeface="Calibri"/>
                        <a:ea typeface="Calibri"/>
                        <a:cs typeface="Calibri"/>
                        <a:sym typeface="Calibri"/>
                      </a:endParaRPr>
                    </a:p>
                  </a:txBody>
                  <a:tcPr marT="0" marB="0" marR="68575" marL="68575" anchor="ctr"/>
                </a:tc>
              </a:tr>
              <a:tr h="651175">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Đóng gói yêu cầu</a:t>
                      </a:r>
                      <a:endParaRPr sz="36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PM</a:t>
                      </a:r>
                      <a:endParaRPr sz="3600">
                        <a:latin typeface="Calibri"/>
                        <a:ea typeface="Calibri"/>
                        <a:cs typeface="Calibri"/>
                        <a:sym typeface="Calibri"/>
                      </a:endParaRPr>
                    </a:p>
                  </a:txBody>
                  <a:tcPr marT="0" marB="0" marR="68575" marL="68575" anchor="ctr"/>
                </a:tc>
                <a:tc>
                  <a:txBody>
                    <a:bodyPr/>
                    <a:lstStyle/>
                    <a:p>
                      <a:pPr indent="0" lvl="0" marL="0" marR="0" rtl="0" algn="ctr">
                        <a:lnSpc>
                          <a:spcPct val="115000"/>
                        </a:lnSpc>
                        <a:spcBef>
                          <a:spcPts val="0"/>
                        </a:spcBef>
                        <a:spcAft>
                          <a:spcPts val="0"/>
                        </a:spcAft>
                        <a:buClr>
                          <a:schemeClr val="dk1"/>
                        </a:buClr>
                        <a:buSzPts val="3600"/>
                        <a:buFont typeface="Calibri"/>
                        <a:buNone/>
                      </a:pPr>
                      <a:r>
                        <a:rPr lang="en-US" sz="3600">
                          <a:latin typeface="Calibri"/>
                          <a:ea typeface="Calibri"/>
                          <a:cs typeface="Calibri"/>
                          <a:sym typeface="Calibri"/>
                        </a:rPr>
                        <a:t>BVA</a:t>
                      </a:r>
                      <a:endParaRPr sz="3600">
                        <a:latin typeface="Calibri"/>
                        <a:ea typeface="Calibri"/>
                        <a:cs typeface="Calibri"/>
                        <a:sym typeface="Calibri"/>
                      </a:endParaRPr>
                    </a:p>
                  </a:txBody>
                  <a:tcPr marT="0" marB="0" marR="68575" marL="68575" anchor="ctr"/>
                </a:tc>
              </a:tr>
            </a:tbl>
          </a:graphicData>
        </a:graphic>
      </p:graphicFrame>
      <p:sp>
        <p:nvSpPr>
          <p:cNvPr id="333" name="Google Shape;333;p22"/>
          <p:cNvSpPr txBox="1"/>
          <p:nvPr/>
        </p:nvSpPr>
        <p:spPr>
          <a:xfrm>
            <a:off x="1009650" y="609600"/>
            <a:ext cx="15773400" cy="1413996"/>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None/>
            </a:pPr>
            <a:r>
              <a:rPr b="1" lang="en-US" sz="6000">
                <a:solidFill>
                  <a:srgbClr val="495E78"/>
                </a:solidFill>
                <a:latin typeface="Calibri"/>
                <a:ea typeface="Calibri"/>
                <a:cs typeface="Calibri"/>
                <a:sym typeface="Calibri"/>
              </a:rPr>
              <a:t>Phân tích giá trị gia tăng</a:t>
            </a:r>
            <a:endParaRPr b="1" sz="6000">
              <a:solidFill>
                <a:srgbClr val="495E78"/>
              </a:solidFill>
              <a:latin typeface="Calibri"/>
              <a:ea typeface="Calibri"/>
              <a:cs typeface="Calibri"/>
              <a:sym typeface="Calibri"/>
            </a:endParaRPr>
          </a:p>
        </p:txBody>
      </p:sp>
    </p:spTree>
  </p:cSld>
  <p:clrMapOvr>
    <a:masterClrMapping/>
  </p:clrMapOvr>
  <p:transition spd="slow">
    <p:randomBar dir="vert"/>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7" name="Shape 337"/>
        <p:cNvGrpSpPr/>
        <p:nvPr/>
      </p:nvGrpSpPr>
      <p:grpSpPr>
        <a:xfrm>
          <a:off x="0" y="0"/>
          <a:ext cx="0" cy="0"/>
          <a:chOff x="0" y="0"/>
          <a:chExt cx="0" cy="0"/>
        </a:xfrm>
      </p:grpSpPr>
      <p:sp>
        <p:nvSpPr>
          <p:cNvPr id="338" name="Google Shape;338;p23"/>
          <p:cNvSpPr/>
          <p:nvPr/>
        </p:nvSpPr>
        <p:spPr>
          <a:xfrm>
            <a:off x="0" y="0"/>
            <a:ext cx="18287998" cy="1028604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9" name="Google Shape;339;p23"/>
          <p:cNvSpPr txBox="1"/>
          <p:nvPr/>
        </p:nvSpPr>
        <p:spPr>
          <a:xfrm>
            <a:off x="13901863" y="3034665"/>
            <a:ext cx="3704436" cy="4269105"/>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b="1" lang="en-US" sz="5600" u="none">
                <a:solidFill>
                  <a:schemeClr val="dk1"/>
                </a:solidFill>
                <a:latin typeface="Calibri"/>
                <a:ea typeface="Calibri"/>
                <a:cs typeface="Calibri"/>
                <a:sym typeface="Calibri"/>
              </a:rPr>
              <a:t>Phân tích sự lãng phí</a:t>
            </a:r>
            <a:endParaRPr/>
          </a:p>
        </p:txBody>
      </p:sp>
      <p:sp>
        <p:nvSpPr>
          <p:cNvPr id="340" name="Google Shape;340;p23"/>
          <p:cNvSpPr/>
          <p:nvPr/>
        </p:nvSpPr>
        <p:spPr>
          <a:xfrm rot="-5400000">
            <a:off x="5150960" y="-1240850"/>
            <a:ext cx="2573217" cy="1287513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1" name="Google Shape;341;p23"/>
          <p:cNvSpPr/>
          <p:nvPr/>
        </p:nvSpPr>
        <p:spPr>
          <a:xfrm>
            <a:off x="453127" y="996462"/>
            <a:ext cx="12123948" cy="8400510"/>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2" name="Google Shape;342;p23"/>
          <p:cNvSpPr/>
          <p:nvPr/>
        </p:nvSpPr>
        <p:spPr>
          <a:xfrm rot="5400000">
            <a:off x="11925671" y="5088146"/>
            <a:ext cx="2578608" cy="228573"/>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343" name="Google Shape;343;p23"/>
          <p:cNvGraphicFramePr/>
          <p:nvPr/>
        </p:nvGraphicFramePr>
        <p:xfrm>
          <a:off x="710042" y="675996"/>
          <a:ext cx="3000000" cy="3000000"/>
        </p:xfrm>
        <a:graphic>
          <a:graphicData uri="http://schemas.openxmlformats.org/drawingml/2006/table">
            <a:tbl>
              <a:tblPr firstCol="1" firstRow="1">
                <a:noFill/>
                <a:tableStyleId>{2485CD58-AB63-4994-9188-4E79A29DB4F4}</a:tableStyleId>
              </a:tblPr>
              <a:tblGrid>
                <a:gridCol w="2543925"/>
                <a:gridCol w="9066200"/>
              </a:tblGrid>
              <a:tr h="1182225">
                <a:tc>
                  <a:txBody>
                    <a:bodyPr/>
                    <a:lstStyle/>
                    <a:p>
                      <a:pPr indent="0" lvl="0" marL="0" marR="0" rtl="0" algn="ctr">
                        <a:lnSpc>
                          <a:spcPct val="115000"/>
                        </a:lnSpc>
                        <a:spcBef>
                          <a:spcPts val="0"/>
                        </a:spcBef>
                        <a:spcAft>
                          <a:spcPts val="0"/>
                        </a:spcAft>
                        <a:buClr>
                          <a:schemeClr val="lt1"/>
                        </a:buClr>
                        <a:buSzPts val="2800"/>
                        <a:buFont typeface="Calibri"/>
                        <a:buNone/>
                      </a:pPr>
                      <a:r>
                        <a:rPr b="0" lang="en-US" sz="2800" cap="none">
                          <a:solidFill>
                            <a:schemeClr val="lt1"/>
                          </a:solidFill>
                        </a:rPr>
                        <a:t>Loại lãng phí</a:t>
                      </a:r>
                      <a:endParaRPr b="0" sz="2800" cap="none">
                        <a:solidFill>
                          <a:schemeClr val="lt1"/>
                        </a:solidFill>
                        <a:latin typeface="Calibri"/>
                        <a:ea typeface="Calibri"/>
                        <a:cs typeface="Calibri"/>
                        <a:sym typeface="Calibri"/>
                      </a:endParaRPr>
                    </a:p>
                  </a:txBody>
                  <a:tcPr marT="161175" marB="0" marR="301075" marL="301075" anchor="ctr"/>
                </a:tc>
                <a:tc>
                  <a:txBody>
                    <a:bodyPr/>
                    <a:lstStyle/>
                    <a:p>
                      <a:pPr indent="0" lvl="0" marL="0" marR="0" rtl="0" algn="ctr">
                        <a:lnSpc>
                          <a:spcPct val="115000"/>
                        </a:lnSpc>
                        <a:spcBef>
                          <a:spcPts val="0"/>
                        </a:spcBef>
                        <a:spcAft>
                          <a:spcPts val="0"/>
                        </a:spcAft>
                        <a:buClr>
                          <a:schemeClr val="lt1"/>
                        </a:buClr>
                        <a:buSzPts val="2800"/>
                        <a:buFont typeface="Calibri"/>
                        <a:buNone/>
                      </a:pPr>
                      <a:r>
                        <a:rPr b="0" lang="en-US" sz="2800" cap="none">
                          <a:solidFill>
                            <a:schemeClr val="lt1"/>
                          </a:solidFill>
                        </a:rPr>
                        <a:t>Ví dụ trong quy trình</a:t>
                      </a:r>
                      <a:endParaRPr b="0" sz="2800" cap="none">
                        <a:solidFill>
                          <a:schemeClr val="lt1"/>
                        </a:solidFill>
                        <a:latin typeface="Calibri"/>
                        <a:ea typeface="Calibri"/>
                        <a:cs typeface="Calibri"/>
                        <a:sym typeface="Calibri"/>
                      </a:endParaRPr>
                    </a:p>
                  </a:txBody>
                  <a:tcPr marT="161175" marB="0" marR="301075" marL="301075" anchor="ctr"/>
                </a:tc>
              </a:tr>
              <a:tr h="1686650">
                <a:tc>
                  <a:txBody>
                    <a:bodyPr/>
                    <a:lstStyle/>
                    <a:p>
                      <a:pPr indent="0" lvl="0" marL="0" marR="0" rtl="0" algn="ctr">
                        <a:lnSpc>
                          <a:spcPct val="115000"/>
                        </a:lnSpc>
                        <a:spcBef>
                          <a:spcPts val="0"/>
                        </a:spcBef>
                        <a:spcAft>
                          <a:spcPts val="0"/>
                        </a:spcAft>
                        <a:buClr>
                          <a:schemeClr val="lt1"/>
                        </a:buClr>
                        <a:buSzPts val="2100"/>
                        <a:buFont typeface="Calibri"/>
                        <a:buNone/>
                      </a:pPr>
                      <a:r>
                        <a:rPr b="1" lang="en-US" sz="2100" cap="none">
                          <a:solidFill>
                            <a:schemeClr val="lt1"/>
                          </a:solidFill>
                        </a:rPr>
                        <a:t>Hold</a:t>
                      </a:r>
                      <a:endParaRPr b="1" sz="2100" cap="none">
                        <a:solidFill>
                          <a:schemeClr val="lt1"/>
                        </a:solidFill>
                        <a:latin typeface="Calibri"/>
                        <a:ea typeface="Calibri"/>
                        <a:cs typeface="Calibri"/>
                        <a:sym typeface="Calibri"/>
                      </a:endParaRPr>
                    </a:p>
                  </a:txBody>
                  <a:tcPr marT="161175" marB="0" marR="301075" marL="301075" anchor="ctr"/>
                </a:tc>
                <a:tc>
                  <a:txBody>
                    <a:bodyPr/>
                    <a:lstStyle/>
                    <a:p>
                      <a:pPr indent="-457200" lvl="0" marL="457200" marR="0" rtl="0" algn="l">
                        <a:lnSpc>
                          <a:spcPct val="115000"/>
                        </a:lnSpc>
                        <a:spcBef>
                          <a:spcPts val="0"/>
                        </a:spcBef>
                        <a:spcAft>
                          <a:spcPts val="0"/>
                        </a:spcAft>
                        <a:buClr>
                          <a:schemeClr val="dk1"/>
                        </a:buClr>
                        <a:buSzPts val="3000"/>
                        <a:buFont typeface="Calibri"/>
                        <a:buChar char="-"/>
                      </a:pPr>
                      <a:r>
                        <a:rPr lang="en-US" sz="3000" cap="none">
                          <a:solidFill>
                            <a:schemeClr val="dk1"/>
                          </a:solidFill>
                          <a:latin typeface="Calibri"/>
                          <a:ea typeface="Calibri"/>
                          <a:cs typeface="Calibri"/>
                          <a:sym typeface="Calibri"/>
                        </a:rPr>
                        <a:t>Phê duyệt thiết kế: Gây ra thời gian chờ do phụ thuộc phê duyệt từ quản lý hoặc khách hàng, làm gián đoạn tiến độ.</a:t>
                      </a:r>
                      <a:endParaRPr/>
                    </a:p>
                    <a:p>
                      <a:pPr indent="-457200" lvl="0" marL="457200" marR="0" rtl="0" algn="l">
                        <a:lnSpc>
                          <a:spcPct val="115000"/>
                        </a:lnSpc>
                        <a:spcBef>
                          <a:spcPts val="0"/>
                        </a:spcBef>
                        <a:spcAft>
                          <a:spcPts val="0"/>
                        </a:spcAft>
                        <a:buClr>
                          <a:schemeClr val="dk1"/>
                        </a:buClr>
                        <a:buSzPts val="3000"/>
                        <a:buFont typeface="Calibri"/>
                        <a:buChar char="-"/>
                      </a:pPr>
                      <a:r>
                        <a:rPr lang="en-US" sz="3000" cap="none">
                          <a:solidFill>
                            <a:schemeClr val="dk1"/>
                          </a:solidFill>
                          <a:latin typeface="Calibri"/>
                          <a:ea typeface="Calibri"/>
                          <a:cs typeface="Calibri"/>
                          <a:sym typeface="Calibri"/>
                        </a:rPr>
                        <a:t>Chuẩn bị nghiệm thu: Tài nguyên bị treo trong lúc chờ nghiệm thu, không được tận dụng cho công việc khác.</a:t>
                      </a:r>
                      <a:endParaRPr sz="3000" cap="none">
                        <a:solidFill>
                          <a:schemeClr val="dk1"/>
                        </a:solidFill>
                        <a:latin typeface="Calibri"/>
                        <a:ea typeface="Calibri"/>
                        <a:cs typeface="Calibri"/>
                        <a:sym typeface="Calibri"/>
                      </a:endParaRPr>
                    </a:p>
                  </a:txBody>
                  <a:tcPr marT="161175" marB="0" marR="301075" marL="301075" anchor="ctr"/>
                </a:tc>
              </a:tr>
              <a:tr h="945275">
                <a:tc>
                  <a:txBody>
                    <a:bodyPr/>
                    <a:lstStyle/>
                    <a:p>
                      <a:pPr indent="0" lvl="0" marL="0" marR="0" rtl="0" algn="ctr">
                        <a:lnSpc>
                          <a:spcPct val="115000"/>
                        </a:lnSpc>
                        <a:spcBef>
                          <a:spcPts val="0"/>
                        </a:spcBef>
                        <a:spcAft>
                          <a:spcPts val="0"/>
                        </a:spcAft>
                        <a:buClr>
                          <a:schemeClr val="lt1"/>
                        </a:buClr>
                        <a:buSzPts val="2100"/>
                        <a:buFont typeface="Calibri"/>
                        <a:buNone/>
                      </a:pPr>
                      <a:r>
                        <a:rPr b="1" lang="en-US" sz="2100" cap="none">
                          <a:solidFill>
                            <a:schemeClr val="lt1"/>
                          </a:solidFill>
                        </a:rPr>
                        <a:t>Move</a:t>
                      </a:r>
                      <a:endParaRPr b="1" sz="2100" cap="none">
                        <a:solidFill>
                          <a:schemeClr val="lt1"/>
                        </a:solidFill>
                        <a:latin typeface="Calibri"/>
                        <a:ea typeface="Calibri"/>
                        <a:cs typeface="Calibri"/>
                        <a:sym typeface="Calibri"/>
                      </a:endParaRPr>
                    </a:p>
                  </a:txBody>
                  <a:tcPr marT="161175" marB="0" marR="301075" marL="301075" anchor="ctr"/>
                </a:tc>
                <a:tc>
                  <a:txBody>
                    <a:bodyPr/>
                    <a:lstStyle/>
                    <a:p>
                      <a:pPr indent="-457200" lvl="0" marL="457200" marR="0" rtl="0" algn="l">
                        <a:lnSpc>
                          <a:spcPct val="115000"/>
                        </a:lnSpc>
                        <a:spcBef>
                          <a:spcPts val="0"/>
                        </a:spcBef>
                        <a:spcAft>
                          <a:spcPts val="0"/>
                        </a:spcAft>
                        <a:buClr>
                          <a:schemeClr val="dk1"/>
                        </a:buClr>
                        <a:buSzPts val="3000"/>
                        <a:buFont typeface="Calibri"/>
                        <a:buChar char="-"/>
                      </a:pPr>
                      <a:r>
                        <a:rPr lang="en-US" sz="3000" cap="none">
                          <a:solidFill>
                            <a:schemeClr val="dk1"/>
                          </a:solidFill>
                          <a:latin typeface="Calibri"/>
                          <a:ea typeface="Calibri"/>
                          <a:cs typeface="Calibri"/>
                          <a:sym typeface="Calibri"/>
                        </a:rPr>
                        <a:t>Đánh giá chất lượng tổng thể: Hoạt động không tạo giá trị trực tiếp cho khách hàng, có thể lặp lại hoặc dư thừa nếu không tối ưu.</a:t>
                      </a:r>
                      <a:endParaRPr sz="3000" cap="none">
                        <a:solidFill>
                          <a:schemeClr val="dk1"/>
                        </a:solidFill>
                        <a:latin typeface="Calibri"/>
                        <a:ea typeface="Calibri"/>
                        <a:cs typeface="Calibri"/>
                        <a:sym typeface="Calibri"/>
                      </a:endParaRPr>
                    </a:p>
                  </a:txBody>
                  <a:tcPr marT="161175" marB="0" marR="301075" marL="301075" anchor="ctr"/>
                </a:tc>
              </a:tr>
              <a:tr h="1686650">
                <a:tc>
                  <a:txBody>
                    <a:bodyPr/>
                    <a:lstStyle/>
                    <a:p>
                      <a:pPr indent="0" lvl="0" marL="0" marR="0" rtl="0" algn="ctr">
                        <a:lnSpc>
                          <a:spcPct val="115000"/>
                        </a:lnSpc>
                        <a:spcBef>
                          <a:spcPts val="0"/>
                        </a:spcBef>
                        <a:spcAft>
                          <a:spcPts val="0"/>
                        </a:spcAft>
                        <a:buClr>
                          <a:schemeClr val="lt1"/>
                        </a:buClr>
                        <a:buSzPts val="2100"/>
                        <a:buFont typeface="Calibri"/>
                        <a:buNone/>
                      </a:pPr>
                      <a:r>
                        <a:rPr b="1" lang="en-US" sz="2100" cap="none">
                          <a:solidFill>
                            <a:schemeClr val="lt1"/>
                          </a:solidFill>
                        </a:rPr>
                        <a:t>Over-do</a:t>
                      </a:r>
                      <a:endParaRPr b="1" sz="2100" cap="none">
                        <a:solidFill>
                          <a:schemeClr val="lt1"/>
                        </a:solidFill>
                        <a:latin typeface="Calibri"/>
                        <a:ea typeface="Calibri"/>
                        <a:cs typeface="Calibri"/>
                        <a:sym typeface="Calibri"/>
                      </a:endParaRPr>
                    </a:p>
                  </a:txBody>
                  <a:tcPr marT="161175" marB="0" marR="301075" marL="301075" anchor="ctr"/>
                </a:tc>
                <a:tc>
                  <a:txBody>
                    <a:bodyPr/>
                    <a:lstStyle/>
                    <a:p>
                      <a:pPr indent="-457200" lvl="0" marL="457200" marR="0" rtl="0" algn="l">
                        <a:lnSpc>
                          <a:spcPct val="115000"/>
                        </a:lnSpc>
                        <a:spcBef>
                          <a:spcPts val="0"/>
                        </a:spcBef>
                        <a:spcAft>
                          <a:spcPts val="0"/>
                        </a:spcAft>
                        <a:buClr>
                          <a:schemeClr val="dk1"/>
                        </a:buClr>
                        <a:buSzPts val="3000"/>
                        <a:buFont typeface="Calibri"/>
                        <a:buChar char="-"/>
                      </a:pPr>
                      <a:r>
                        <a:rPr lang="en-US" sz="3000" cap="none">
                          <a:solidFill>
                            <a:schemeClr val="dk1"/>
                          </a:solidFill>
                          <a:latin typeface="Calibri"/>
                          <a:ea typeface="Calibri"/>
                          <a:cs typeface="Calibri"/>
                          <a:sym typeface="Calibri"/>
                        </a:rPr>
                        <a:t>Review code: Quá nhiều vòng review không cần thiết làm giảm hiệu suất, mất thời gian không tạo giá trị tương xứng.</a:t>
                      </a:r>
                      <a:endParaRPr sz="3000" cap="none">
                        <a:solidFill>
                          <a:schemeClr val="dk1"/>
                        </a:solidFill>
                        <a:latin typeface="Calibri"/>
                        <a:ea typeface="Calibri"/>
                        <a:cs typeface="Calibri"/>
                        <a:sym typeface="Calibri"/>
                      </a:endParaRPr>
                    </a:p>
                    <a:p>
                      <a:pPr indent="-457200" lvl="0" marL="457200" marR="0" rtl="0" algn="l">
                        <a:lnSpc>
                          <a:spcPct val="115000"/>
                        </a:lnSpc>
                        <a:spcBef>
                          <a:spcPts val="0"/>
                        </a:spcBef>
                        <a:spcAft>
                          <a:spcPts val="0"/>
                        </a:spcAft>
                        <a:buClr>
                          <a:schemeClr val="dk1"/>
                        </a:buClr>
                        <a:buSzPts val="3000"/>
                        <a:buFont typeface="Calibri"/>
                        <a:buChar char="-"/>
                      </a:pPr>
                      <a:r>
                        <a:rPr lang="en-US" sz="3000" cap="none">
                          <a:solidFill>
                            <a:schemeClr val="dk1"/>
                          </a:solidFill>
                          <a:latin typeface="Calibri"/>
                          <a:ea typeface="Calibri"/>
                          <a:cs typeface="Calibri"/>
                          <a:sym typeface="Calibri"/>
                        </a:rPr>
                        <a:t>Đóng gói yêu cầu: Phân tích/đặc tả yêu cầu quá chi tiết vượt mức cần thiết, gây lãng phí công sức.</a:t>
                      </a:r>
                      <a:endParaRPr sz="3000" cap="none">
                        <a:solidFill>
                          <a:schemeClr val="dk1"/>
                        </a:solidFill>
                        <a:latin typeface="Calibri"/>
                        <a:ea typeface="Calibri"/>
                        <a:cs typeface="Calibri"/>
                        <a:sym typeface="Calibri"/>
                      </a:endParaRPr>
                    </a:p>
                  </a:txBody>
                  <a:tcPr marT="161175" marB="0" marR="301075" marL="301075" anchor="ctr"/>
                </a:tc>
              </a:tr>
            </a:tbl>
          </a:graphicData>
        </a:graphic>
      </p:graphicFrame>
    </p:spTree>
  </p:cSld>
  <p:clrMapOvr>
    <a:masterClrMapping/>
  </p:clrMapOvr>
  <p:transition spd="slow">
    <p:randomBar dir="vert"/>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4"/>
          <p:cNvSpPr txBox="1"/>
          <p:nvPr/>
        </p:nvSpPr>
        <p:spPr>
          <a:xfrm>
            <a:off x="3630176" y="304186"/>
            <a:ext cx="11027647" cy="131445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rPr b="1" lang="en-US" sz="8100">
                <a:solidFill>
                  <a:schemeClr val="dk1"/>
                </a:solidFill>
                <a:latin typeface="Calibri"/>
                <a:ea typeface="Calibri"/>
                <a:cs typeface="Calibri"/>
                <a:sym typeface="Calibri"/>
              </a:rPr>
              <a:t>PHÂN TÍCH ĐỊNH LƯỢNG</a:t>
            </a:r>
            <a:endParaRPr b="1" sz="8100" u="none">
              <a:solidFill>
                <a:schemeClr val="dk1"/>
              </a:solidFill>
              <a:latin typeface="Calibri"/>
              <a:ea typeface="Calibri"/>
              <a:cs typeface="Calibri"/>
              <a:sym typeface="Calibri"/>
            </a:endParaRPr>
          </a:p>
        </p:txBody>
      </p:sp>
      <p:graphicFrame>
        <p:nvGraphicFramePr>
          <p:cNvPr id="349" name="Google Shape;349;p24"/>
          <p:cNvGraphicFramePr/>
          <p:nvPr/>
        </p:nvGraphicFramePr>
        <p:xfrm>
          <a:off x="430670" y="1618636"/>
          <a:ext cx="3000000" cy="3000000"/>
        </p:xfrm>
        <a:graphic>
          <a:graphicData uri="http://schemas.openxmlformats.org/drawingml/2006/table">
            <a:tbl>
              <a:tblPr>
                <a:noFill/>
                <a:tableStyleId>{F3CBF6C8-9D11-4725-B234-F5657C738824}</a:tableStyleId>
              </a:tblPr>
              <a:tblGrid>
                <a:gridCol w="6663300"/>
              </a:tblGrid>
              <a:tr h="1639225">
                <a:tc>
                  <a:txBody>
                    <a:bodyPr/>
                    <a:lstStyle/>
                    <a:p>
                      <a:pPr indent="0" lvl="0" marL="0" marR="0" rtl="0" algn="l">
                        <a:lnSpc>
                          <a:spcPct val="100000"/>
                        </a:lnSpc>
                        <a:spcBef>
                          <a:spcPts val="0"/>
                        </a:spcBef>
                        <a:spcAft>
                          <a:spcPts val="0"/>
                        </a:spcAft>
                        <a:buNone/>
                      </a:pPr>
                      <a:r>
                        <a:rPr b="1" lang="en-US" sz="6600">
                          <a:solidFill>
                            <a:srgbClr val="000000"/>
                          </a:solidFill>
                          <a:latin typeface="Times New Roman"/>
                          <a:ea typeface="Times New Roman"/>
                          <a:cs typeface="Times New Roman"/>
                          <a:sym typeface="Times New Roman"/>
                        </a:rPr>
                        <a:t>Thời gian</a:t>
                      </a:r>
                      <a:endParaRPr sz="3600">
                        <a:latin typeface="Times New Roman"/>
                        <a:ea typeface="Times New Roman"/>
                        <a:cs typeface="Times New Roman"/>
                        <a:sym typeface="Times New Roman"/>
                      </a:endParaRPr>
                    </a:p>
                  </a:txBody>
                  <a:tcPr marT="142875" marB="142875" marR="142875" marL="1428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r>
              <a:tr h="6372850">
                <a:tc>
                  <a:txBody>
                    <a:bodyPr/>
                    <a:lstStyle/>
                    <a:p>
                      <a:pPr indent="0" lvl="0" marL="0" marR="0" rtl="0" algn="l">
                        <a:spcBef>
                          <a:spcPts val="0"/>
                        </a:spcBef>
                        <a:spcAft>
                          <a:spcPts val="0"/>
                        </a:spcAft>
                        <a:buNone/>
                      </a:pPr>
                      <a:r>
                        <a:t/>
                      </a:r>
                      <a:endParaRPr sz="1800"/>
                    </a:p>
                  </a:txBody>
                  <a:tcPr marT="142875" marB="142875" marR="142875" marL="1428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bl>
          </a:graphicData>
        </a:graphic>
      </p:graphicFrame>
      <p:pic>
        <p:nvPicPr>
          <p:cNvPr id="350" name="Google Shape;350;p24"/>
          <p:cNvPicPr preferRelativeResize="0"/>
          <p:nvPr/>
        </p:nvPicPr>
        <p:blipFill rotWithShape="1">
          <a:blip r:embed="rId3">
            <a:alphaModFix/>
          </a:blip>
          <a:srcRect b="0" l="0" r="0" t="0"/>
          <a:stretch/>
        </p:blipFill>
        <p:spPr>
          <a:xfrm>
            <a:off x="7093974" y="4329819"/>
            <a:ext cx="11027647" cy="422724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4" name="Shape 354"/>
        <p:cNvGrpSpPr/>
        <p:nvPr/>
      </p:nvGrpSpPr>
      <p:grpSpPr>
        <a:xfrm>
          <a:off x="0" y="0"/>
          <a:ext cx="0" cy="0"/>
          <a:chOff x="0" y="0"/>
          <a:chExt cx="0" cy="0"/>
        </a:xfrm>
      </p:grpSpPr>
      <p:sp>
        <p:nvSpPr>
          <p:cNvPr id="355" name="Google Shape;355;p25"/>
          <p:cNvSpPr/>
          <p:nvPr/>
        </p:nvSpPr>
        <p:spPr>
          <a:xfrm>
            <a:off x="0" y="0"/>
            <a:ext cx="18288000"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6" name="Google Shape;356;p25"/>
          <p:cNvSpPr/>
          <p:nvPr/>
        </p:nvSpPr>
        <p:spPr>
          <a:xfrm flipH="1" rot="10800000">
            <a:off x="3" y="0"/>
            <a:ext cx="18287997" cy="2363932"/>
          </a:xfrm>
          <a:prstGeom prst="rect">
            <a:avLst/>
          </a:prstGeom>
          <a:gradFill>
            <a:gsLst>
              <a:gs pos="0">
                <a:srgbClr val="000000">
                  <a:alpha val="95686"/>
                </a:srgbClr>
              </a:gs>
              <a:gs pos="100000">
                <a:srgbClr val="366092"/>
              </a:gs>
            </a:gsLst>
            <a:lin ang="6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7" name="Google Shape;357;p25"/>
          <p:cNvSpPr/>
          <p:nvPr/>
        </p:nvSpPr>
        <p:spPr>
          <a:xfrm>
            <a:off x="0" y="0"/>
            <a:ext cx="12193284" cy="2363191"/>
          </a:xfrm>
          <a:prstGeom prst="rect">
            <a:avLst/>
          </a:prstGeom>
          <a:gradFill>
            <a:gsLst>
              <a:gs pos="0">
                <a:srgbClr val="4F81BD">
                  <a:alpha val="40784"/>
                </a:srgbClr>
              </a:gs>
              <a:gs pos="74000">
                <a:srgbClr val="93B3D7">
                  <a:alpha val="0"/>
                </a:srgbClr>
              </a:gs>
              <a:gs pos="100000">
                <a:srgbClr val="93B3D7">
                  <a:alpha val="0"/>
                </a:srgbClr>
              </a:gs>
            </a:gsLst>
            <a:lin ang="8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8" name="Google Shape;358;p25"/>
          <p:cNvSpPr/>
          <p:nvPr/>
        </p:nvSpPr>
        <p:spPr>
          <a:xfrm flipH="1">
            <a:off x="-4" y="-1"/>
            <a:ext cx="18288002" cy="2361466"/>
          </a:xfrm>
          <a:prstGeom prst="rect">
            <a:avLst/>
          </a:prstGeom>
          <a:gradFill>
            <a:gsLst>
              <a:gs pos="0">
                <a:srgbClr val="000000">
                  <a:alpha val="62745"/>
                </a:srgbClr>
              </a:gs>
              <a:gs pos="78000">
                <a:srgbClr val="4F81BD">
                  <a:alpha val="14901"/>
                </a:srgbClr>
              </a:gs>
              <a:gs pos="100000">
                <a:srgbClr val="4F81BD">
                  <a:alpha val="14901"/>
                </a:srgbClr>
              </a:gs>
            </a:gsLst>
            <a:lin ang="15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9" name="Google Shape;359;p25"/>
          <p:cNvSpPr txBox="1"/>
          <p:nvPr/>
        </p:nvSpPr>
        <p:spPr>
          <a:xfrm>
            <a:off x="1049569" y="372057"/>
            <a:ext cx="10595582" cy="17388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b="1" lang="en-US" sz="6000">
                <a:solidFill>
                  <a:srgbClr val="FFFFFF"/>
                </a:solidFill>
                <a:latin typeface="Calibri"/>
                <a:ea typeface="Calibri"/>
                <a:cs typeface="Calibri"/>
                <a:sym typeface="Calibri"/>
              </a:rPr>
              <a:t>PHÂN TÍCH ĐỊNH LƯỢNG</a:t>
            </a:r>
            <a:endParaRPr b="1" sz="6000" u="none">
              <a:solidFill>
                <a:srgbClr val="FFFFFF"/>
              </a:solidFill>
              <a:latin typeface="Calibri"/>
              <a:ea typeface="Calibri"/>
              <a:cs typeface="Calibri"/>
              <a:sym typeface="Calibri"/>
            </a:endParaRPr>
          </a:p>
        </p:txBody>
      </p:sp>
      <p:graphicFrame>
        <p:nvGraphicFramePr>
          <p:cNvPr id="360" name="Google Shape;360;p25"/>
          <p:cNvGraphicFramePr/>
          <p:nvPr/>
        </p:nvGraphicFramePr>
        <p:xfrm>
          <a:off x="1081541" y="1997143"/>
          <a:ext cx="3000000" cy="3000000"/>
        </p:xfrm>
        <a:graphic>
          <a:graphicData uri="http://schemas.openxmlformats.org/drawingml/2006/table">
            <a:tbl>
              <a:tblPr>
                <a:noFill/>
                <a:tableStyleId>{F3CBF6C8-9D11-4725-B234-F5657C738824}</a:tableStyleId>
              </a:tblPr>
              <a:tblGrid>
                <a:gridCol w="2099800"/>
                <a:gridCol w="3952875"/>
                <a:gridCol w="2558100"/>
                <a:gridCol w="3757050"/>
                <a:gridCol w="3757050"/>
              </a:tblGrid>
              <a:tr h="1652775">
                <a:tc>
                  <a:txBody>
                    <a:bodyPr/>
                    <a:lstStyle/>
                    <a:p>
                      <a:pPr indent="0" lvl="0" marL="0" marR="0" rtl="0" algn="l">
                        <a:lnSpc>
                          <a:spcPct val="100000"/>
                        </a:lnSpc>
                        <a:spcBef>
                          <a:spcPts val="0"/>
                        </a:spcBef>
                        <a:spcAft>
                          <a:spcPts val="0"/>
                        </a:spcAft>
                        <a:buNone/>
                      </a:pPr>
                      <a:r>
                        <a:rPr b="1" lang="en-US" sz="3600">
                          <a:solidFill>
                            <a:srgbClr val="000000"/>
                          </a:solidFill>
                          <a:latin typeface="Times New Roman"/>
                          <a:ea typeface="Times New Roman"/>
                          <a:cs typeface="Times New Roman"/>
                          <a:sym typeface="Times New Roman"/>
                        </a:rPr>
                        <a:t>Chi phí</a:t>
                      </a:r>
                      <a:endParaRPr sz="16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88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88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88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8800">
                        <a:latin typeface="Times New Roman"/>
                        <a:ea typeface="Times New Roman"/>
                        <a:cs typeface="Times New Roman"/>
                        <a:sym typeface="Times New Roman"/>
                      </a:endParaRPr>
                    </a:p>
                  </a:txBody>
                  <a:tcPr marT="252850" marB="252850" marR="252850" marL="2528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b="1" lang="en-US" sz="2400">
                          <a:latin typeface="Times New Roman"/>
                          <a:ea typeface="Times New Roman"/>
                          <a:cs typeface="Times New Roman"/>
                          <a:sym typeface="Times New Roman"/>
                        </a:rPr>
                        <a:t>STT</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b="1" lang="en-US" sz="2400">
                          <a:latin typeface="Times New Roman"/>
                          <a:ea typeface="Times New Roman"/>
                          <a:cs typeface="Times New Roman"/>
                          <a:sym typeface="Times New Roman"/>
                        </a:rPr>
                        <a:t>Hoạt động</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b="1" lang="en-US" sz="2400">
                          <a:latin typeface="Times New Roman"/>
                          <a:ea typeface="Times New Roman"/>
                          <a:cs typeface="Times New Roman"/>
                          <a:sym typeface="Times New Roman"/>
                        </a:rPr>
                        <a:t>Thời gian (giờ)</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b="1" lang="en-US" sz="2400">
                          <a:latin typeface="Times New Roman"/>
                          <a:ea typeface="Times New Roman"/>
                          <a:cs typeface="Times New Roman"/>
                          <a:sym typeface="Times New Roman"/>
                        </a:rPr>
                        <a:t>Đơn giá (nghìn VND/giờ)</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b="1" lang="en-US" sz="2400">
                          <a:latin typeface="Times New Roman"/>
                          <a:ea typeface="Times New Roman"/>
                          <a:cs typeface="Times New Roman"/>
                          <a:sym typeface="Times New Roman"/>
                        </a:rPr>
                        <a:t>Chi phí (nghìn VND)</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Tiếp nhận yêu cầu</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8</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1,600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Lập kế hoạch</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4</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250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1,000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3</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Phân bổ nguồn lực</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250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250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4</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Thiết kế hệ thống</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8</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300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2,400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5</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Lập trình chức năng</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40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300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12,000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6</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Review code</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4</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250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1,000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7</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Kiểm thử</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8</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250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2,000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8</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Đánh giá chất lượng tổng thể</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250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500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9</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Chuẩn bị nghiệm thu</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4</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800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Đóng gói yêu cầu</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8</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1,600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11</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Triển khai phần mềm</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16</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300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4,800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12</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Bảo trì &amp; hỗ trợ</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8</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1,600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r h="365750">
                <a:tc gridSpan="2">
                  <a:txBody>
                    <a:bodyPr/>
                    <a:lstStyle/>
                    <a:p>
                      <a:pPr indent="0" lvl="0" marL="0" marR="0" rtl="0" algn="ctr">
                        <a:lnSpc>
                          <a:spcPct val="115000"/>
                        </a:lnSpc>
                        <a:spcBef>
                          <a:spcPts val="0"/>
                        </a:spcBef>
                        <a:spcAft>
                          <a:spcPts val="0"/>
                        </a:spcAft>
                        <a:buClr>
                          <a:schemeClr val="dk1"/>
                        </a:buClr>
                        <a:buSzPts val="2400"/>
                        <a:buFont typeface="Times New Roman"/>
                        <a:buNone/>
                      </a:pPr>
                      <a:r>
                        <a:rPr b="1" lang="en-US" sz="2400">
                          <a:latin typeface="Times New Roman"/>
                          <a:ea typeface="Times New Roman"/>
                          <a:cs typeface="Times New Roman"/>
                          <a:sym typeface="Times New Roman"/>
                        </a:rPr>
                        <a:t>Tổng cộng</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hMerge="1"/>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111</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 </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29,550</a:t>
                      </a:r>
                      <a:endParaRPr sz="2400">
                        <a:latin typeface="Calibri"/>
                        <a:ea typeface="Calibri"/>
                        <a:cs typeface="Calibri"/>
                        <a:sym typeface="Calibri"/>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19050">
                      <a:solidFill>
                        <a:srgbClr val="86C7ED"/>
                      </a:solidFill>
                      <a:prstDash val="solid"/>
                      <a:round/>
                      <a:headEnd len="sm" w="sm" type="none"/>
                      <a:tailEnd len="sm" w="sm" type="none"/>
                    </a:lnB>
                  </a:tcPr>
                </a:tc>
              </a:tr>
            </a:tbl>
          </a:graphicData>
        </a:graphic>
      </p:graphicFrame>
    </p:spTree>
  </p:cSld>
  <p:clrMapOvr>
    <a:masterClrMapping/>
  </p:clrMapOvr>
  <p:transition spd="slow">
    <p:randomBar dir="vert"/>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5" name="Shape 365"/>
        <p:cNvGrpSpPr/>
        <p:nvPr/>
      </p:nvGrpSpPr>
      <p:grpSpPr>
        <a:xfrm>
          <a:off x="0" y="0"/>
          <a:ext cx="0" cy="0"/>
          <a:chOff x="0" y="0"/>
          <a:chExt cx="0" cy="0"/>
        </a:xfrm>
      </p:grpSpPr>
      <p:cxnSp>
        <p:nvCxnSpPr>
          <p:cNvPr id="366" name="Google Shape;366;p26"/>
          <p:cNvCxnSpPr/>
          <p:nvPr/>
        </p:nvCxnSpPr>
        <p:spPr>
          <a:xfrm>
            <a:off x="1297710" y="1306719"/>
            <a:ext cx="1105408" cy="0"/>
          </a:xfrm>
          <a:prstGeom prst="straightConnector1">
            <a:avLst/>
          </a:prstGeom>
          <a:noFill/>
          <a:ln cap="flat" cmpd="sng" w="57150">
            <a:solidFill>
              <a:schemeClr val="accent4"/>
            </a:solidFill>
            <a:prstDash val="solid"/>
            <a:round/>
            <a:headEnd len="sm" w="sm" type="none"/>
            <a:tailEnd len="sm" w="sm" type="none"/>
          </a:ln>
        </p:spPr>
      </p:cxnSp>
      <p:pic>
        <p:nvPicPr>
          <p:cNvPr id="367" name="Google Shape;367;p26"/>
          <p:cNvPicPr preferRelativeResize="0"/>
          <p:nvPr/>
        </p:nvPicPr>
        <p:blipFill rotWithShape="1">
          <a:blip r:embed="rId3">
            <a:alphaModFix/>
          </a:blip>
          <a:srcRect b="0" l="0" r="0" t="0"/>
          <a:stretch/>
        </p:blipFill>
        <p:spPr>
          <a:xfrm>
            <a:off x="838200" y="1300445"/>
            <a:ext cx="16992600" cy="1689693"/>
          </a:xfrm>
          <a:prstGeom prst="rect">
            <a:avLst/>
          </a:prstGeom>
          <a:noFill/>
          <a:ln>
            <a:noFill/>
          </a:ln>
        </p:spPr>
      </p:pic>
      <p:cxnSp>
        <p:nvCxnSpPr>
          <p:cNvPr id="368" name="Google Shape;368;p26"/>
          <p:cNvCxnSpPr/>
          <p:nvPr/>
        </p:nvCxnSpPr>
        <p:spPr>
          <a:xfrm>
            <a:off x="1333345" y="7847370"/>
            <a:ext cx="15688734" cy="0"/>
          </a:xfrm>
          <a:prstGeom prst="straightConnector1">
            <a:avLst/>
          </a:prstGeom>
          <a:noFill/>
          <a:ln cap="flat" cmpd="sng" w="12700">
            <a:solidFill>
              <a:srgbClr val="DDD9C3"/>
            </a:solidFill>
            <a:prstDash val="solid"/>
            <a:round/>
            <a:headEnd len="sm" w="sm" type="none"/>
            <a:tailEnd len="sm" w="sm" type="none"/>
          </a:ln>
        </p:spPr>
      </p:cxnSp>
      <p:sp>
        <p:nvSpPr>
          <p:cNvPr id="369" name="Google Shape;369;p26"/>
          <p:cNvSpPr txBox="1"/>
          <p:nvPr/>
        </p:nvSpPr>
        <p:spPr>
          <a:xfrm>
            <a:off x="581369" y="599786"/>
            <a:ext cx="17478031" cy="1846659"/>
          </a:xfrm>
          <a:prstGeom prst="rect">
            <a:avLst/>
          </a:prstGeom>
          <a:noFill/>
          <a:ln>
            <a:noFill/>
          </a:ln>
        </p:spPr>
        <p:txBody>
          <a:bodyPr anchorCtr="0" anchor="t" bIns="0" lIns="0" spcFirstLastPara="1" rIns="0" wrap="square" tIns="0">
            <a:spAutoFit/>
          </a:bodyPr>
          <a:lstStyle/>
          <a:p>
            <a:pPr indent="0" lvl="0" marL="0" marR="0" rtl="0" algn="l">
              <a:lnSpc>
                <a:spcPct val="109992"/>
              </a:lnSpc>
              <a:spcBef>
                <a:spcPts val="0"/>
              </a:spcBef>
              <a:spcAft>
                <a:spcPts val="0"/>
              </a:spcAft>
              <a:buNone/>
            </a:pPr>
            <a:r>
              <a:rPr b="1" lang="en-US" sz="6575" u="none">
                <a:solidFill>
                  <a:srgbClr val="1836B2"/>
                </a:solidFill>
                <a:latin typeface="Cabin SemiBold"/>
                <a:ea typeface="Cabin SemiBold"/>
                <a:cs typeface="Cabin SemiBold"/>
                <a:sym typeface="Cabin SemiBold"/>
              </a:rPr>
              <a:t>QUY TRÌNH QUẢN LÍ BẢO MẬT THÔNG TIN</a:t>
            </a:r>
            <a:endParaRPr/>
          </a:p>
          <a:p>
            <a:pPr indent="0" lvl="0" marL="0" marR="0" rtl="0" algn="l">
              <a:lnSpc>
                <a:spcPct val="109992"/>
              </a:lnSpc>
              <a:spcBef>
                <a:spcPts val="0"/>
              </a:spcBef>
              <a:spcAft>
                <a:spcPts val="0"/>
              </a:spcAft>
              <a:buNone/>
            </a:pPr>
            <a:r>
              <a:t/>
            </a:r>
            <a:endParaRPr b="1" sz="6575" u="none">
              <a:solidFill>
                <a:srgbClr val="1836B2"/>
              </a:solidFill>
              <a:latin typeface="Cabin SemiBold"/>
              <a:ea typeface="Cabin SemiBold"/>
              <a:cs typeface="Cabin SemiBold"/>
              <a:sym typeface="Cabin SemiBold"/>
            </a:endParaRPr>
          </a:p>
        </p:txBody>
      </p:sp>
      <p:pic>
        <p:nvPicPr>
          <p:cNvPr id="370" name="Google Shape;370;p26"/>
          <p:cNvPicPr preferRelativeResize="0"/>
          <p:nvPr/>
        </p:nvPicPr>
        <p:blipFill rotWithShape="1">
          <a:blip r:embed="rId4">
            <a:alphaModFix/>
          </a:blip>
          <a:srcRect b="0" l="0" r="0" t="0"/>
          <a:stretch/>
        </p:blipFill>
        <p:spPr>
          <a:xfrm>
            <a:off x="2543175" y="2838449"/>
            <a:ext cx="13201650" cy="7275909"/>
          </a:xfrm>
          <a:prstGeom prst="rect">
            <a:avLst/>
          </a:prstGeom>
          <a:noFill/>
          <a:ln>
            <a:noFill/>
          </a:ln>
        </p:spPr>
      </p:pic>
    </p:spTree>
  </p:cSld>
  <p:clrMapOvr>
    <a:masterClrMapping/>
  </p:clrMapOvr>
  <p:transition spd="slow">
    <p:randomBar dir="vert"/>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5" name="Shape 375"/>
        <p:cNvGrpSpPr/>
        <p:nvPr/>
      </p:nvGrpSpPr>
      <p:grpSpPr>
        <a:xfrm>
          <a:off x="0" y="0"/>
          <a:ext cx="0" cy="0"/>
          <a:chOff x="0" y="0"/>
          <a:chExt cx="0" cy="0"/>
        </a:xfrm>
      </p:grpSpPr>
      <p:sp>
        <p:nvSpPr>
          <p:cNvPr id="376" name="Google Shape;376;p27"/>
          <p:cNvSpPr/>
          <p:nvPr/>
        </p:nvSpPr>
        <p:spPr>
          <a:xfrm>
            <a:off x="0" y="0"/>
            <a:ext cx="18288000"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7" name="Google Shape;377;p27"/>
          <p:cNvSpPr/>
          <p:nvPr/>
        </p:nvSpPr>
        <p:spPr>
          <a:xfrm flipH="1" rot="5400000">
            <a:off x="-2126309" y="2126307"/>
            <a:ext cx="10313727" cy="6061116"/>
          </a:xfrm>
          <a:prstGeom prst="rect">
            <a:avLst/>
          </a:prstGeom>
          <a:gradFill>
            <a:gsLst>
              <a:gs pos="0">
                <a:srgbClr val="000000"/>
              </a:gs>
              <a:gs pos="100000">
                <a:srgbClr val="366092"/>
              </a:gs>
            </a:gsLst>
            <a:lin ang="18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8" name="Google Shape;378;p27"/>
          <p:cNvSpPr/>
          <p:nvPr/>
        </p:nvSpPr>
        <p:spPr>
          <a:xfrm rot="-5400000">
            <a:off x="-237743" y="3990710"/>
            <a:ext cx="6533391" cy="6057905"/>
          </a:xfrm>
          <a:prstGeom prst="rect">
            <a:avLst/>
          </a:prstGeom>
          <a:gradFill>
            <a:gsLst>
              <a:gs pos="0">
                <a:srgbClr val="4F81BD">
                  <a:alpha val="49803"/>
                </a:srgbClr>
              </a:gs>
              <a:gs pos="100000">
                <a:srgbClr val="244061">
                  <a:alpha val="0"/>
                </a:srgbClr>
              </a:gs>
            </a:gsLst>
            <a:lin ang="11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9" name="Google Shape;379;p27"/>
          <p:cNvSpPr/>
          <p:nvPr/>
        </p:nvSpPr>
        <p:spPr>
          <a:xfrm flipH="1" rot="-5400000">
            <a:off x="-1771323" y="2457128"/>
            <a:ext cx="10286358" cy="5372102"/>
          </a:xfrm>
          <a:prstGeom prst="rect">
            <a:avLst/>
          </a:prstGeom>
          <a:gradFill>
            <a:gsLst>
              <a:gs pos="0">
                <a:srgbClr val="000000">
                  <a:alpha val="58823"/>
                </a:srgbClr>
              </a:gs>
              <a:gs pos="69000">
                <a:srgbClr val="4F81BD">
                  <a:alpha val="0"/>
                </a:srgbClr>
              </a:gs>
              <a:gs pos="100000">
                <a:srgbClr val="4F81BD">
                  <a:alpha val="0"/>
                </a:srgbClr>
              </a:gs>
            </a:gsLst>
            <a:lin ang="132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0" name="Google Shape;380;p27"/>
          <p:cNvSpPr/>
          <p:nvPr/>
        </p:nvSpPr>
        <p:spPr>
          <a:xfrm rot="6097846">
            <a:off x="-1121033" y="1801968"/>
            <a:ext cx="7212453" cy="6132999"/>
          </a:xfrm>
          <a:custGeom>
            <a:rect b="b" l="l" r="r" t="t"/>
            <a:pathLst>
              <a:path extrusionOk="0" h="4088666" w="4808302">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0">
                <a:srgbClr val="93B3D7">
                  <a:alpha val="0"/>
                </a:srgbClr>
              </a:gs>
              <a:gs pos="39000">
                <a:srgbClr val="93B3D7">
                  <a:alpha val="0"/>
                </a:srgbClr>
              </a:gs>
              <a:gs pos="100000">
                <a:srgbClr val="366092">
                  <a:alpha val="25882"/>
                </a:srgbClr>
              </a:gs>
            </a:gsLst>
            <a:lin ang="18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1" name="Google Shape;381;p27"/>
          <p:cNvSpPr txBox="1"/>
          <p:nvPr/>
        </p:nvSpPr>
        <p:spPr>
          <a:xfrm>
            <a:off x="990061" y="4150659"/>
            <a:ext cx="4321242" cy="4607859"/>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rPr b="1" lang="en-US" sz="6000" u="none">
                <a:solidFill>
                  <a:srgbClr val="FFFFFF"/>
                </a:solidFill>
                <a:latin typeface="Calibri"/>
                <a:ea typeface="Calibri"/>
                <a:cs typeface="Calibri"/>
                <a:sym typeface="Calibri"/>
              </a:rPr>
              <a:t>Phân tích giá trị gia tăng</a:t>
            </a:r>
            <a:endParaRPr/>
          </a:p>
        </p:txBody>
      </p:sp>
      <p:graphicFrame>
        <p:nvGraphicFramePr>
          <p:cNvPr id="382" name="Google Shape;382;p27"/>
          <p:cNvGraphicFramePr/>
          <p:nvPr/>
        </p:nvGraphicFramePr>
        <p:xfrm>
          <a:off x="6520016" y="184115"/>
          <a:ext cx="3000000" cy="3000000"/>
        </p:xfrm>
        <a:graphic>
          <a:graphicData uri="http://schemas.openxmlformats.org/drawingml/2006/table">
            <a:tbl>
              <a:tblPr bandRow="1" firstCol="1" firstRow="1">
                <a:noFill/>
                <a:tableStyleId>{2485CD58-AB63-4994-9188-4E79A29DB4F4}</a:tableStyleId>
              </a:tblPr>
              <a:tblGrid>
                <a:gridCol w="5500450"/>
                <a:gridCol w="3786350"/>
                <a:gridCol w="1551825"/>
              </a:tblGrid>
              <a:tr h="527800">
                <a:tc>
                  <a:txBody>
                    <a:bodyPr/>
                    <a:lstStyle/>
                    <a:p>
                      <a:pPr indent="0" lvl="0" marL="0" marR="0" rtl="0" algn="ctr">
                        <a:lnSpc>
                          <a:spcPct val="115000"/>
                        </a:lnSpc>
                        <a:spcBef>
                          <a:spcPts val="0"/>
                        </a:spcBef>
                        <a:spcAft>
                          <a:spcPts val="0"/>
                        </a:spcAft>
                        <a:buClr>
                          <a:schemeClr val="dk1"/>
                        </a:buClr>
                        <a:buSzPts val="2800"/>
                        <a:buFont typeface="Calibri"/>
                        <a:buNone/>
                      </a:pPr>
                      <a:r>
                        <a:rPr b="0" lang="en-US" sz="2800" cap="none">
                          <a:solidFill>
                            <a:schemeClr val="dk1"/>
                          </a:solidFill>
                        </a:rPr>
                        <a:t>Hoạt động</a:t>
                      </a:r>
                      <a:endParaRPr b="0" sz="2800" cap="none">
                        <a:solidFill>
                          <a:schemeClr val="dk1"/>
                        </a:solidFill>
                        <a:latin typeface="Calibri"/>
                        <a:ea typeface="Calibri"/>
                        <a:cs typeface="Calibri"/>
                        <a:sym typeface="Calibri"/>
                      </a:endParaRPr>
                    </a:p>
                  </a:txBody>
                  <a:tcPr marT="0" marB="123650" marR="61825" marL="618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800"/>
                        <a:buFont typeface="Calibri"/>
                        <a:buNone/>
                      </a:pPr>
                      <a:r>
                        <a:rPr b="0" lang="en-US" sz="2800" cap="none">
                          <a:solidFill>
                            <a:schemeClr val="dk1"/>
                          </a:solidFill>
                        </a:rPr>
                        <a:t>Người thực hiện</a:t>
                      </a:r>
                      <a:endParaRPr b="0" sz="2800" cap="none">
                        <a:solidFill>
                          <a:schemeClr val="dk1"/>
                        </a:solidFill>
                        <a:latin typeface="Calibri"/>
                        <a:ea typeface="Calibri"/>
                        <a:cs typeface="Calibri"/>
                        <a:sym typeface="Calibri"/>
                      </a:endParaRPr>
                    </a:p>
                  </a:txBody>
                  <a:tcPr marT="0" marB="123650" marR="61825" marL="618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800"/>
                        <a:buFont typeface="Calibri"/>
                        <a:buNone/>
                      </a:pPr>
                      <a:r>
                        <a:rPr b="0" lang="en-US" sz="2800" cap="none">
                          <a:solidFill>
                            <a:schemeClr val="dk1"/>
                          </a:solidFill>
                        </a:rPr>
                        <a:t>Giá trị</a:t>
                      </a:r>
                      <a:endParaRPr b="0" sz="2800" cap="none">
                        <a:solidFill>
                          <a:schemeClr val="dk1"/>
                        </a:solidFill>
                        <a:latin typeface="Calibri"/>
                        <a:ea typeface="Calibri"/>
                        <a:cs typeface="Calibri"/>
                        <a:sym typeface="Calibri"/>
                      </a:endParaRPr>
                    </a:p>
                  </a:txBody>
                  <a:tcPr marT="0" marB="123650" marR="61825" marL="618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Nhận yêu cầu</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Nhận yêu cầu chính sách bảo mật</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Xác định phạm vi</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Thử nghiện tấn công</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Hệ thống bị tấn công</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Đánh giá rủi ro</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Xử lí sự cố</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Triển khai kiểm soát bảo mật</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Thực hiện cải tiến</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Phương án giải quyết</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Ban lãnh đạo</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Tiếp nhận phương án</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Ban lãnh đạo</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NVA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Bổ sung ý kiến</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Ban lãnh đạo</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NVA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Yêu  cầu tiền hành</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Ban lãnh đạo</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NVA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accent1"/>
                      </a:solidFill>
                      <a:prstDash val="solid"/>
                      <a:round/>
                      <a:headEnd len="sm" w="sm" type="none"/>
                      <a:tailEnd len="sm" w="sm" type="none"/>
                    </a:lnB>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Bổ nhiệm công việc</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Bộ phận kiểm soát nội bộ</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527800">
                <a:tc>
                  <a:txBody>
                    <a:bodyPr/>
                    <a:lstStyle/>
                    <a:p>
                      <a:pPr indent="0" lvl="0" marL="0" marR="0" rtl="0" algn="l">
                        <a:lnSpc>
                          <a:spcPct val="115000"/>
                        </a:lnSpc>
                        <a:spcBef>
                          <a:spcPts val="0"/>
                        </a:spcBef>
                        <a:spcAft>
                          <a:spcPts val="0"/>
                        </a:spcAft>
                        <a:buClr>
                          <a:schemeClr val="dk1"/>
                        </a:buClr>
                        <a:buSzPts val="2800"/>
                        <a:buFont typeface="Calibri"/>
                        <a:buNone/>
                      </a:pPr>
                      <a:r>
                        <a:rPr b="0" lang="en-US" sz="2800" cap="none">
                          <a:solidFill>
                            <a:schemeClr val="dk1"/>
                          </a:solidFill>
                        </a:rPr>
                        <a:t>Triển khai công việc</a:t>
                      </a:r>
                      <a:endParaRPr b="0" sz="28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Bộ phận kiểm soát nội bộ</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VA</a:t>
                      </a:r>
                      <a:endParaRPr sz="2000" cap="none">
                        <a:solidFill>
                          <a:schemeClr val="dk1"/>
                        </a:solidFill>
                        <a:latin typeface="Calibri"/>
                        <a:ea typeface="Calibri"/>
                        <a:cs typeface="Calibri"/>
                        <a:sym typeface="Calibri"/>
                      </a:endParaRPr>
                    </a:p>
                  </a:txBody>
                  <a:tcPr marT="0" marB="123650" marR="61825" marL="618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transition spd="slow">
    <p:randomBar dir="vert"/>
  </p:transition>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28"/>
          <p:cNvSpPr txBox="1"/>
          <p:nvPr/>
        </p:nvSpPr>
        <p:spPr>
          <a:xfrm>
            <a:off x="3508201" y="275505"/>
            <a:ext cx="11271599" cy="1155088"/>
          </a:xfrm>
          <a:prstGeom prst="rect">
            <a:avLst/>
          </a:prstGeom>
          <a:noFill/>
          <a:ln>
            <a:noFill/>
          </a:ln>
        </p:spPr>
        <p:txBody>
          <a:bodyPr anchorCtr="0" anchor="t" bIns="45700" lIns="91425" spcFirstLastPara="1" rIns="91425" wrap="square" tIns="45700">
            <a:normAutofit lnSpcReduction="10000"/>
          </a:bodyPr>
          <a:lstStyle/>
          <a:p>
            <a:pPr indent="0" lvl="0" marL="0" marR="0" rtl="0" algn="l">
              <a:lnSpc>
                <a:spcPct val="90000"/>
              </a:lnSpc>
              <a:spcBef>
                <a:spcPts val="0"/>
              </a:spcBef>
              <a:spcAft>
                <a:spcPts val="0"/>
              </a:spcAft>
              <a:buNone/>
            </a:pPr>
            <a:r>
              <a:rPr b="1" lang="en-US" sz="8100">
                <a:solidFill>
                  <a:schemeClr val="dk1"/>
                </a:solidFill>
                <a:latin typeface="Calibri"/>
                <a:ea typeface="Calibri"/>
                <a:cs typeface="Calibri"/>
                <a:sym typeface="Calibri"/>
              </a:rPr>
              <a:t>PHÂN TÍCH ĐỊNH LƯỢNG</a:t>
            </a:r>
            <a:endParaRPr b="1" sz="8100" u="none">
              <a:solidFill>
                <a:schemeClr val="dk1"/>
              </a:solidFill>
              <a:latin typeface="Calibri"/>
              <a:ea typeface="Calibri"/>
              <a:cs typeface="Calibri"/>
              <a:sym typeface="Calibri"/>
            </a:endParaRPr>
          </a:p>
        </p:txBody>
      </p:sp>
      <p:graphicFrame>
        <p:nvGraphicFramePr>
          <p:cNvPr id="388" name="Google Shape;388;p28"/>
          <p:cNvGraphicFramePr/>
          <p:nvPr/>
        </p:nvGraphicFramePr>
        <p:xfrm>
          <a:off x="448904" y="974082"/>
          <a:ext cx="3000000" cy="3000000"/>
        </p:xfrm>
        <a:graphic>
          <a:graphicData uri="http://schemas.openxmlformats.org/drawingml/2006/table">
            <a:tbl>
              <a:tblPr>
                <a:noFill/>
                <a:tableStyleId>{F3CBF6C8-9D11-4725-B234-F5657C738824}</a:tableStyleId>
              </a:tblPr>
              <a:tblGrid>
                <a:gridCol w="7839700"/>
              </a:tblGrid>
              <a:tr h="1600025">
                <a:tc>
                  <a:txBody>
                    <a:bodyPr/>
                    <a:lstStyle/>
                    <a:p>
                      <a:pPr indent="0" lvl="0" marL="0" marR="0" rtl="0" algn="l">
                        <a:lnSpc>
                          <a:spcPct val="100000"/>
                        </a:lnSpc>
                        <a:spcBef>
                          <a:spcPts val="0"/>
                        </a:spcBef>
                        <a:spcAft>
                          <a:spcPts val="0"/>
                        </a:spcAft>
                        <a:buNone/>
                      </a:pPr>
                      <a:r>
                        <a:rPr b="1" lang="en-US" sz="6600">
                          <a:solidFill>
                            <a:srgbClr val="000000"/>
                          </a:solidFill>
                          <a:latin typeface="Times New Roman"/>
                          <a:ea typeface="Times New Roman"/>
                          <a:cs typeface="Times New Roman"/>
                          <a:sym typeface="Times New Roman"/>
                        </a:rPr>
                        <a:t>Thời gian</a:t>
                      </a:r>
                      <a:endParaRPr sz="3600">
                        <a:latin typeface="Times New Roman"/>
                        <a:ea typeface="Times New Roman"/>
                        <a:cs typeface="Times New Roman"/>
                        <a:sym typeface="Times New Roman"/>
                      </a:endParaRPr>
                    </a:p>
                  </a:txBody>
                  <a:tcPr marT="142875" marB="142875" marR="142875" marL="1428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r>
              <a:tr h="7150475">
                <a:tc>
                  <a:txBody>
                    <a:bodyPr/>
                    <a:lstStyle/>
                    <a:p>
                      <a:pPr indent="0" lvl="0" marL="0" marR="0" rtl="0" algn="l">
                        <a:spcBef>
                          <a:spcPts val="0"/>
                        </a:spcBef>
                        <a:spcAft>
                          <a:spcPts val="0"/>
                        </a:spcAft>
                        <a:buNone/>
                      </a:pPr>
                      <a:r>
                        <a:t/>
                      </a:r>
                      <a:endParaRPr sz="1800"/>
                    </a:p>
                  </a:txBody>
                  <a:tcPr marT="142875" marB="142875" marR="142875" marL="1428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pic>
        <p:nvPicPr>
          <p:cNvPr id="389" name="Google Shape;389;p28"/>
          <p:cNvPicPr preferRelativeResize="0"/>
          <p:nvPr/>
        </p:nvPicPr>
        <p:blipFill rotWithShape="1">
          <a:blip r:embed="rId3">
            <a:alphaModFix/>
          </a:blip>
          <a:srcRect b="0" l="0" r="0" t="0"/>
          <a:stretch/>
        </p:blipFill>
        <p:spPr>
          <a:xfrm>
            <a:off x="8554063" y="2503557"/>
            <a:ext cx="9579999" cy="5279886"/>
          </a:xfrm>
          <a:prstGeom prst="rect">
            <a:avLst/>
          </a:prstGeom>
          <a:noFill/>
          <a:ln>
            <a:noFill/>
          </a:ln>
        </p:spPr>
      </p:pic>
    </p:spTree>
  </p:cSld>
  <p:clrMapOvr>
    <a:masterClrMapping/>
  </p:clrMapOvr>
  <p:transition spd="slow">
    <p:randomBar dir="vert"/>
  </p:transition>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3" name="Shape 393"/>
        <p:cNvGrpSpPr/>
        <p:nvPr/>
      </p:nvGrpSpPr>
      <p:grpSpPr>
        <a:xfrm>
          <a:off x="0" y="0"/>
          <a:ext cx="0" cy="0"/>
          <a:chOff x="0" y="0"/>
          <a:chExt cx="0" cy="0"/>
        </a:xfrm>
      </p:grpSpPr>
      <p:sp>
        <p:nvSpPr>
          <p:cNvPr id="394" name="Google Shape;394;p29"/>
          <p:cNvSpPr/>
          <p:nvPr/>
        </p:nvSpPr>
        <p:spPr>
          <a:xfrm>
            <a:off x="-1" y="0"/>
            <a:ext cx="18283427"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95" name="Google Shape;395;p29"/>
          <p:cNvSpPr txBox="1"/>
          <p:nvPr/>
        </p:nvSpPr>
        <p:spPr>
          <a:xfrm>
            <a:off x="1255012" y="407158"/>
            <a:ext cx="15773400" cy="1413996"/>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None/>
            </a:pPr>
            <a:r>
              <a:rPr b="1" lang="en-US" sz="7800">
                <a:solidFill>
                  <a:schemeClr val="dk1"/>
                </a:solidFill>
                <a:latin typeface="Calibri"/>
                <a:ea typeface="Calibri"/>
                <a:cs typeface="Calibri"/>
                <a:sym typeface="Calibri"/>
              </a:rPr>
              <a:t>PHÂN TÍCH ĐỊNH LƯỢNG ( CHI PHÍ)</a:t>
            </a:r>
            <a:endParaRPr b="1" sz="7800" u="none">
              <a:solidFill>
                <a:schemeClr val="dk1"/>
              </a:solidFill>
              <a:latin typeface="Calibri"/>
              <a:ea typeface="Calibri"/>
              <a:cs typeface="Calibri"/>
              <a:sym typeface="Calibri"/>
            </a:endParaRPr>
          </a:p>
        </p:txBody>
      </p:sp>
      <p:graphicFrame>
        <p:nvGraphicFramePr>
          <p:cNvPr id="396" name="Google Shape;396;p29"/>
          <p:cNvGraphicFramePr/>
          <p:nvPr/>
        </p:nvGraphicFramePr>
        <p:xfrm>
          <a:off x="1257300" y="1532573"/>
          <a:ext cx="3000000" cy="3000000"/>
        </p:xfrm>
        <a:graphic>
          <a:graphicData uri="http://schemas.openxmlformats.org/drawingml/2006/table">
            <a:tbl>
              <a:tblPr bandRow="1" firstCol="1" firstRow="1">
                <a:noFill/>
                <a:tableStyleId>{2485CD58-AB63-4994-9188-4E79A29DB4F4}</a:tableStyleId>
              </a:tblPr>
              <a:tblGrid>
                <a:gridCol w="3334600"/>
                <a:gridCol w="2911425"/>
                <a:gridCol w="2209150"/>
                <a:gridCol w="3426925"/>
                <a:gridCol w="3535250"/>
              </a:tblGrid>
              <a:tr h="867675">
                <a:tc>
                  <a:txBody>
                    <a:bodyPr/>
                    <a:lstStyle/>
                    <a:p>
                      <a:pPr indent="0" lvl="0" marL="0" marR="0" rtl="0" algn="ctr">
                        <a:lnSpc>
                          <a:spcPct val="115000"/>
                        </a:lnSpc>
                        <a:spcBef>
                          <a:spcPts val="0"/>
                        </a:spcBef>
                        <a:spcAft>
                          <a:spcPts val="0"/>
                        </a:spcAft>
                        <a:buClr>
                          <a:srgbClr val="3F3F3F"/>
                        </a:buClr>
                        <a:buSzPts val="2800"/>
                        <a:buFont typeface="Calibri"/>
                        <a:buNone/>
                      </a:pPr>
                      <a:r>
                        <a:rPr b="1" lang="en-US" sz="2800">
                          <a:solidFill>
                            <a:srgbClr val="3F3F3F"/>
                          </a:solidFill>
                        </a:rPr>
                        <a:t>Hoạt động</a:t>
                      </a:r>
                      <a:endParaRPr b="1" sz="28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800"/>
                        <a:buFont typeface="Calibri"/>
                        <a:buNone/>
                      </a:pPr>
                      <a:r>
                        <a:rPr b="1" lang="en-US" sz="2800">
                          <a:solidFill>
                            <a:srgbClr val="3F3F3F"/>
                          </a:solidFill>
                        </a:rPr>
                        <a:t>Người thực hiện</a:t>
                      </a:r>
                      <a:endParaRPr b="1" sz="28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800"/>
                        <a:buFont typeface="Calibri"/>
                        <a:buNone/>
                      </a:pPr>
                      <a:r>
                        <a:rPr b="1" lang="en-US" sz="2800">
                          <a:solidFill>
                            <a:srgbClr val="3F3F3F"/>
                          </a:solidFill>
                        </a:rPr>
                        <a:t>Số giờ</a:t>
                      </a:r>
                      <a:endParaRPr b="1" sz="28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800"/>
                        <a:buFont typeface="Calibri"/>
                        <a:buNone/>
                      </a:pPr>
                      <a:r>
                        <a:rPr b="1" lang="en-US" sz="2800">
                          <a:solidFill>
                            <a:srgbClr val="3F3F3F"/>
                          </a:solidFill>
                        </a:rPr>
                        <a:t>Đơn giá/ngày</a:t>
                      </a:r>
                      <a:endParaRPr b="1" sz="28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800"/>
                        <a:buFont typeface="Calibri"/>
                        <a:buNone/>
                      </a:pPr>
                      <a:r>
                        <a:rPr b="1" lang="en-US" sz="2800">
                          <a:solidFill>
                            <a:srgbClr val="3F3F3F"/>
                          </a:solidFill>
                        </a:rPr>
                        <a:t>Chi phí</a:t>
                      </a:r>
                      <a:endParaRPr b="1" sz="28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C7C6C1"/>
                      </a:solidFill>
                      <a:prstDash val="solid"/>
                      <a:round/>
                      <a:headEnd len="sm" w="sm" type="none"/>
                      <a:tailEnd len="sm" w="sm" type="none"/>
                    </a:lnB>
                  </a:tcPr>
                </a:tc>
              </a:tr>
              <a:tr h="867675">
                <a:tc>
                  <a:txBody>
                    <a:bodyPr/>
                    <a:lstStyle/>
                    <a:p>
                      <a:pPr indent="0" lvl="0" marL="0" marR="0" rtl="0" algn="l">
                        <a:lnSpc>
                          <a:spcPct val="115000"/>
                        </a:lnSpc>
                        <a:spcBef>
                          <a:spcPts val="0"/>
                        </a:spcBef>
                        <a:spcAft>
                          <a:spcPts val="0"/>
                        </a:spcAft>
                        <a:buClr>
                          <a:srgbClr val="3F3F3F"/>
                        </a:buClr>
                        <a:buSzPts val="2000"/>
                        <a:buFont typeface="Calibri"/>
                        <a:buNone/>
                      </a:pPr>
                      <a:r>
                        <a:rPr b="1" lang="en-US" sz="2000">
                          <a:solidFill>
                            <a:srgbClr val="3F3F3F"/>
                          </a:solidFill>
                        </a:rPr>
                        <a:t>Xác định chính sách bảo mật</a:t>
                      </a:r>
                      <a:endParaRPr b="1"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C7C6C1"/>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3F3F3F"/>
                        </a:buClr>
                        <a:buSzPts val="2000"/>
                        <a:buFont typeface="Calibri"/>
                        <a:buNone/>
                      </a:pPr>
                      <a:r>
                        <a:rPr lang="en-US" sz="2000">
                          <a:solidFill>
                            <a:srgbClr val="3F3F3F"/>
                          </a:solidFill>
                        </a:rPr>
                        <a:t>Ban lãnh đạo</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C7C6C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24</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100.000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2.400.000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r>
              <a:tr h="867675">
                <a:tc>
                  <a:txBody>
                    <a:bodyPr/>
                    <a:lstStyle/>
                    <a:p>
                      <a:pPr indent="0" lvl="0" marL="0" marR="0" rtl="0" algn="l">
                        <a:lnSpc>
                          <a:spcPct val="115000"/>
                        </a:lnSpc>
                        <a:spcBef>
                          <a:spcPts val="0"/>
                        </a:spcBef>
                        <a:spcAft>
                          <a:spcPts val="0"/>
                        </a:spcAft>
                        <a:buClr>
                          <a:srgbClr val="3F3F3F"/>
                        </a:buClr>
                        <a:buSzPts val="2000"/>
                        <a:buFont typeface="Calibri"/>
                        <a:buNone/>
                      </a:pPr>
                      <a:r>
                        <a:rPr b="1" lang="en-US" sz="2000">
                          <a:solidFill>
                            <a:srgbClr val="3F3F3F"/>
                          </a:solidFill>
                        </a:rPr>
                        <a:t>Nhận yêu cầu chính sách bảo mật</a:t>
                      </a:r>
                      <a:endParaRPr b="1"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C7C6C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3F3F3F"/>
                        </a:buClr>
                        <a:buSzPts val="2000"/>
                        <a:buFont typeface="Calibri"/>
                        <a:buNone/>
                      </a:pPr>
                      <a:r>
                        <a:rPr lang="en-US" sz="2000">
                          <a:solidFill>
                            <a:srgbClr val="3F3F3F"/>
                          </a:solidFill>
                        </a:rPr>
                        <a:t>Phòng IT</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C7C6C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0.5</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70.000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35.000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r>
              <a:tr h="867675">
                <a:tc>
                  <a:txBody>
                    <a:bodyPr/>
                    <a:lstStyle/>
                    <a:p>
                      <a:pPr indent="0" lvl="0" marL="0" marR="0" rtl="0" algn="l">
                        <a:lnSpc>
                          <a:spcPct val="115000"/>
                        </a:lnSpc>
                        <a:spcBef>
                          <a:spcPts val="0"/>
                        </a:spcBef>
                        <a:spcAft>
                          <a:spcPts val="0"/>
                        </a:spcAft>
                        <a:buClr>
                          <a:srgbClr val="3F3F3F"/>
                        </a:buClr>
                        <a:buSzPts val="2000"/>
                        <a:buFont typeface="Calibri"/>
                        <a:buNone/>
                      </a:pPr>
                      <a:r>
                        <a:rPr b="1" lang="en-US" sz="2000">
                          <a:solidFill>
                            <a:srgbClr val="3F3F3F"/>
                          </a:solidFill>
                        </a:rPr>
                        <a:t>Xác minh phạm vi</a:t>
                      </a:r>
                      <a:endParaRPr b="1"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C7C6C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3F3F3F"/>
                        </a:buClr>
                        <a:buSzPts val="2000"/>
                        <a:buFont typeface="Calibri"/>
                        <a:buNone/>
                      </a:pPr>
                      <a:r>
                        <a:rPr lang="en-US" sz="2000">
                          <a:solidFill>
                            <a:srgbClr val="3F3F3F"/>
                          </a:solidFill>
                        </a:rPr>
                        <a:t>Phòng IT</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C7C6C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1</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70.000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70.000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r>
              <a:tr h="867675">
                <a:tc>
                  <a:txBody>
                    <a:bodyPr/>
                    <a:lstStyle/>
                    <a:p>
                      <a:pPr indent="0" lvl="0" marL="0" marR="0" rtl="0" algn="l">
                        <a:lnSpc>
                          <a:spcPct val="115000"/>
                        </a:lnSpc>
                        <a:spcBef>
                          <a:spcPts val="0"/>
                        </a:spcBef>
                        <a:spcAft>
                          <a:spcPts val="0"/>
                        </a:spcAft>
                        <a:buClr>
                          <a:srgbClr val="3F3F3F"/>
                        </a:buClr>
                        <a:buSzPts val="2000"/>
                        <a:buFont typeface="Calibri"/>
                        <a:buNone/>
                      </a:pPr>
                      <a:r>
                        <a:rPr b="1" lang="en-US" sz="2000">
                          <a:solidFill>
                            <a:srgbClr val="3F3F3F"/>
                          </a:solidFill>
                        </a:rPr>
                        <a:t>Thử nghiện tấn công</a:t>
                      </a:r>
                      <a:endParaRPr b="1"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C7C6C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3F3F3F"/>
                        </a:buClr>
                        <a:buSzPts val="2000"/>
                        <a:buFont typeface="Calibri"/>
                        <a:buNone/>
                      </a:pPr>
                      <a:r>
                        <a:rPr lang="en-US" sz="2000">
                          <a:solidFill>
                            <a:srgbClr val="3F3F3F"/>
                          </a:solidFill>
                        </a:rPr>
                        <a:t>Phòng IT</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C7C6C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8</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70.000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560.000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r>
              <a:tr h="867675">
                <a:tc>
                  <a:txBody>
                    <a:bodyPr/>
                    <a:lstStyle/>
                    <a:p>
                      <a:pPr indent="0" lvl="0" marL="0" marR="0" rtl="0" algn="l">
                        <a:lnSpc>
                          <a:spcPct val="115000"/>
                        </a:lnSpc>
                        <a:spcBef>
                          <a:spcPts val="0"/>
                        </a:spcBef>
                        <a:spcAft>
                          <a:spcPts val="0"/>
                        </a:spcAft>
                        <a:buClr>
                          <a:srgbClr val="3F3F3F"/>
                        </a:buClr>
                        <a:buSzPts val="2000"/>
                        <a:buFont typeface="Calibri"/>
                        <a:buNone/>
                      </a:pPr>
                      <a:r>
                        <a:rPr b="1" lang="en-US" sz="2000">
                          <a:solidFill>
                            <a:srgbClr val="3F3F3F"/>
                          </a:solidFill>
                        </a:rPr>
                        <a:t>Triển khai kiểm soát bảo mật</a:t>
                      </a:r>
                      <a:endParaRPr b="1"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C7C6C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3F3F3F"/>
                        </a:buClr>
                        <a:buSzPts val="2000"/>
                        <a:buFont typeface="Calibri"/>
                        <a:buNone/>
                      </a:pPr>
                      <a:r>
                        <a:rPr lang="en-US" sz="2000">
                          <a:solidFill>
                            <a:srgbClr val="3F3F3F"/>
                          </a:solidFill>
                        </a:rPr>
                        <a:t>Phòng IT</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C7C6C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24</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70.000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1.680.000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r>
              <a:tr h="867675">
                <a:tc>
                  <a:txBody>
                    <a:bodyPr/>
                    <a:lstStyle/>
                    <a:p>
                      <a:pPr indent="0" lvl="0" marL="0" marR="0" rtl="0" algn="l">
                        <a:lnSpc>
                          <a:spcPct val="115000"/>
                        </a:lnSpc>
                        <a:spcBef>
                          <a:spcPts val="0"/>
                        </a:spcBef>
                        <a:spcAft>
                          <a:spcPts val="0"/>
                        </a:spcAft>
                        <a:buClr>
                          <a:srgbClr val="3F3F3F"/>
                        </a:buClr>
                        <a:buSzPts val="2000"/>
                        <a:buFont typeface="Calibri"/>
                        <a:buNone/>
                      </a:pPr>
                      <a:r>
                        <a:rPr b="1" lang="en-US" sz="2000">
                          <a:solidFill>
                            <a:srgbClr val="3F3F3F"/>
                          </a:solidFill>
                        </a:rPr>
                        <a:t>Thực hiện cải tiến</a:t>
                      </a:r>
                      <a:endParaRPr b="1"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C7C6C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3F3F3F"/>
                        </a:buClr>
                        <a:buSzPts val="2000"/>
                        <a:buFont typeface="Calibri"/>
                        <a:buNone/>
                      </a:pPr>
                      <a:r>
                        <a:rPr lang="en-US" sz="2000">
                          <a:solidFill>
                            <a:srgbClr val="3F3F3F"/>
                          </a:solidFill>
                        </a:rPr>
                        <a:t>Phòng IT</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C7C6C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48</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70.000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3.360.000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r>
              <a:tr h="867675">
                <a:tc>
                  <a:txBody>
                    <a:bodyPr/>
                    <a:lstStyle/>
                    <a:p>
                      <a:pPr indent="0" lvl="0" marL="0" marR="0" rtl="0" algn="l">
                        <a:lnSpc>
                          <a:spcPct val="115000"/>
                        </a:lnSpc>
                        <a:spcBef>
                          <a:spcPts val="0"/>
                        </a:spcBef>
                        <a:spcAft>
                          <a:spcPts val="0"/>
                        </a:spcAft>
                        <a:buClr>
                          <a:srgbClr val="3F3F3F"/>
                        </a:buClr>
                        <a:buSzPts val="2000"/>
                        <a:buFont typeface="Calibri"/>
                        <a:buNone/>
                      </a:pPr>
                      <a:r>
                        <a:rPr b="1" lang="en-US" sz="2000">
                          <a:solidFill>
                            <a:srgbClr val="3F3F3F"/>
                          </a:solidFill>
                        </a:rPr>
                        <a:t>Bổ nhiệm công việc</a:t>
                      </a:r>
                      <a:endParaRPr b="1"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C7C6C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3F3F3F"/>
                        </a:buClr>
                        <a:buSzPts val="2000"/>
                        <a:buFont typeface="Calibri"/>
                        <a:buNone/>
                      </a:pPr>
                      <a:r>
                        <a:rPr lang="en-US" sz="2000">
                          <a:solidFill>
                            <a:srgbClr val="3F3F3F"/>
                          </a:solidFill>
                        </a:rPr>
                        <a:t>Bộ phận nội bộ</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C7C6C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12</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50.000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600.000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r>
              <a:tr h="867675">
                <a:tc gridSpan="4">
                  <a:txBody>
                    <a:bodyPr/>
                    <a:lstStyle/>
                    <a:p>
                      <a:pPr indent="0" lvl="0" marL="0" marR="0" rtl="0" algn="ctr">
                        <a:lnSpc>
                          <a:spcPct val="115000"/>
                        </a:lnSpc>
                        <a:spcBef>
                          <a:spcPts val="0"/>
                        </a:spcBef>
                        <a:spcAft>
                          <a:spcPts val="0"/>
                        </a:spcAft>
                        <a:buClr>
                          <a:srgbClr val="3F3F3F"/>
                        </a:buClr>
                        <a:buSzPts val="2000"/>
                        <a:buFont typeface="Calibri"/>
                        <a:buNone/>
                      </a:pPr>
                      <a:r>
                        <a:rPr b="1" lang="en-US" sz="2000">
                          <a:solidFill>
                            <a:srgbClr val="3F3F3F"/>
                          </a:solidFill>
                        </a:rPr>
                        <a:t>Tổng chi phí lý tưởng</a:t>
                      </a:r>
                      <a:endParaRPr b="1" sz="2000">
                        <a:solidFill>
                          <a:srgbClr val="3F3F3F"/>
                        </a:solidFill>
                        <a:latin typeface="Calibri"/>
                        <a:ea typeface="Calibri"/>
                        <a:cs typeface="Calibri"/>
                        <a:sym typeface="Calibri"/>
                      </a:endParaRPr>
                    </a:p>
                  </a:txBody>
                  <a:tcPr marT="127650" marB="127650" marR="191450" marL="255275" anchor="ctr">
                    <a:lnL cap="flat" cmpd="sng" w="9525">
                      <a:solidFill>
                        <a:srgbClr val="000000">
                          <a:alpha val="0"/>
                        </a:srgbClr>
                      </a:solidFill>
                      <a:prstDash val="solid"/>
                      <a:round/>
                      <a:headEnd len="sm" w="sm" type="none"/>
                      <a:tailEnd len="sm" w="sm" type="none"/>
                    </a:lnL>
                    <a:lnR cap="flat" cmpd="sng" w="9525">
                      <a:solidFill>
                        <a:srgbClr val="C7C6C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hMerge="1"/>
                <a:tc hMerge="1"/>
                <a:tc hMerge="1"/>
                <a:tc>
                  <a:txBody>
                    <a:bodyPr/>
                    <a:lstStyle/>
                    <a:p>
                      <a:pPr indent="0" lvl="0" marL="0" marR="0" rtl="0" algn="ctr">
                        <a:lnSpc>
                          <a:spcPct val="115000"/>
                        </a:lnSpc>
                        <a:spcBef>
                          <a:spcPts val="0"/>
                        </a:spcBef>
                        <a:spcAft>
                          <a:spcPts val="0"/>
                        </a:spcAft>
                        <a:buClr>
                          <a:srgbClr val="3F3F3F"/>
                        </a:buClr>
                        <a:buSzPts val="2000"/>
                        <a:buFont typeface="Calibri"/>
                        <a:buNone/>
                      </a:pPr>
                      <a:r>
                        <a:rPr lang="en-US" sz="2000">
                          <a:solidFill>
                            <a:srgbClr val="3F3F3F"/>
                          </a:solidFill>
                        </a:rPr>
                        <a:t>VND 8.705.000</a:t>
                      </a:r>
                      <a:endParaRPr sz="2000">
                        <a:solidFill>
                          <a:srgbClr val="3F3F3F"/>
                        </a:solidFill>
                        <a:latin typeface="Calibri"/>
                        <a:ea typeface="Calibri"/>
                        <a:cs typeface="Calibri"/>
                        <a:sym typeface="Calibri"/>
                      </a:endParaRPr>
                    </a:p>
                  </a:txBody>
                  <a:tcPr marT="127650" marB="127650" marR="191450" marL="255275" anchor="ctr">
                    <a:lnL cap="flat" cmpd="sng" w="9525">
                      <a:solidFill>
                        <a:srgbClr val="C7C6C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C7C6C1"/>
                      </a:solidFill>
                      <a:prstDash val="solid"/>
                      <a:round/>
                      <a:headEnd len="sm" w="sm" type="none"/>
                      <a:tailEnd len="sm" w="sm" type="none"/>
                    </a:lnT>
                    <a:lnB cap="flat" cmpd="sng" w="9525">
                      <a:solidFill>
                        <a:srgbClr val="C7C6C1"/>
                      </a:solidFill>
                      <a:prstDash val="solid"/>
                      <a:round/>
                      <a:headEnd len="sm" w="sm" type="none"/>
                      <a:tailEnd len="sm" w="sm" type="none"/>
                    </a:lnB>
                  </a:tcPr>
                </a:tc>
              </a:tr>
            </a:tbl>
          </a:graphicData>
        </a:graphic>
      </p:graphicFrame>
    </p:spTree>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9" name="Shape 109"/>
        <p:cNvGrpSpPr/>
        <p:nvPr/>
      </p:nvGrpSpPr>
      <p:grpSpPr>
        <a:xfrm>
          <a:off x="0" y="0"/>
          <a:ext cx="0" cy="0"/>
          <a:chOff x="0" y="0"/>
          <a:chExt cx="0" cy="0"/>
        </a:xfrm>
      </p:grpSpPr>
      <p:sp>
        <p:nvSpPr>
          <p:cNvPr id="110" name="Google Shape;110;p3"/>
          <p:cNvSpPr/>
          <p:nvPr/>
        </p:nvSpPr>
        <p:spPr>
          <a:xfrm>
            <a:off x="0" y="9986435"/>
            <a:ext cx="16445731" cy="791631"/>
          </a:xfrm>
          <a:prstGeom prst="rect">
            <a:avLst/>
          </a:prstGeom>
          <a:solidFill>
            <a:srgbClr val="1836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1" name="Google Shape;111;p3"/>
          <p:cNvSpPr/>
          <p:nvPr/>
        </p:nvSpPr>
        <p:spPr>
          <a:xfrm rot="10800000">
            <a:off x="14141132" y="9258300"/>
            <a:ext cx="3194047" cy="4221147"/>
          </a:xfrm>
          <a:custGeom>
            <a:rect b="b" l="l" r="r" t="t"/>
            <a:pathLst>
              <a:path extrusionOk="0" h="5372100" w="4064946">
                <a:moveTo>
                  <a:pt x="2514276" y="0"/>
                </a:moveTo>
                <a:lnTo>
                  <a:pt x="1550670" y="0"/>
                </a:lnTo>
                <a:lnTo>
                  <a:pt x="0" y="2686050"/>
                </a:lnTo>
                <a:lnTo>
                  <a:pt x="1550670" y="5372100"/>
                </a:lnTo>
                <a:lnTo>
                  <a:pt x="2514276" y="5372100"/>
                </a:lnTo>
                <a:lnTo>
                  <a:pt x="4064946" y="2686050"/>
                </a:lnTo>
                <a:lnTo>
                  <a:pt x="2514276" y="0"/>
                </a:lnTo>
                <a:close/>
              </a:path>
            </a:pathLst>
          </a:custGeom>
          <a:solidFill>
            <a:srgbClr val="A066C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 name="Google Shape;112;p3"/>
          <p:cNvSpPr/>
          <p:nvPr/>
        </p:nvSpPr>
        <p:spPr>
          <a:xfrm rot="10800000">
            <a:off x="15663004" y="9258300"/>
            <a:ext cx="3194047" cy="4221147"/>
          </a:xfrm>
          <a:custGeom>
            <a:rect b="b" l="l" r="r" t="t"/>
            <a:pathLst>
              <a:path extrusionOk="0" h="5372100" w="4064946">
                <a:moveTo>
                  <a:pt x="2514276" y="0"/>
                </a:moveTo>
                <a:lnTo>
                  <a:pt x="1550670" y="0"/>
                </a:lnTo>
                <a:lnTo>
                  <a:pt x="0" y="2686050"/>
                </a:lnTo>
                <a:lnTo>
                  <a:pt x="1550670" y="5372100"/>
                </a:lnTo>
                <a:lnTo>
                  <a:pt x="2514276" y="5372100"/>
                </a:lnTo>
                <a:lnTo>
                  <a:pt x="4064946" y="2686050"/>
                </a:lnTo>
                <a:lnTo>
                  <a:pt x="2514276" y="0"/>
                </a:lnTo>
                <a:close/>
              </a:path>
            </a:pathLst>
          </a:custGeom>
          <a:solidFill>
            <a:srgbClr val="86C7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3" name="Google Shape;113;p3"/>
          <p:cNvSpPr txBox="1"/>
          <p:nvPr/>
        </p:nvSpPr>
        <p:spPr>
          <a:xfrm>
            <a:off x="556715" y="368225"/>
            <a:ext cx="8378511" cy="1132149"/>
          </a:xfrm>
          <a:prstGeom prst="rect">
            <a:avLst/>
          </a:prstGeom>
          <a:noFill/>
          <a:ln>
            <a:noFill/>
          </a:ln>
        </p:spPr>
        <p:txBody>
          <a:bodyPr anchorCtr="0" anchor="t" bIns="0" lIns="0" spcFirstLastPara="1" rIns="0" wrap="square" tIns="0">
            <a:spAutoFit/>
          </a:bodyPr>
          <a:lstStyle/>
          <a:p>
            <a:pPr indent="0" lvl="0" marL="0" marR="0" rtl="0" algn="l">
              <a:lnSpc>
                <a:spcPct val="109993"/>
              </a:lnSpc>
              <a:spcBef>
                <a:spcPts val="0"/>
              </a:spcBef>
              <a:spcAft>
                <a:spcPts val="0"/>
              </a:spcAft>
              <a:buNone/>
            </a:pPr>
            <a:r>
              <a:rPr b="1" lang="en-US" sz="7925" u="none">
                <a:solidFill>
                  <a:srgbClr val="1836B2"/>
                </a:solidFill>
                <a:latin typeface="Cabin SemiBold"/>
                <a:ea typeface="Cabin SemiBold"/>
                <a:cs typeface="Cabin SemiBold"/>
                <a:sym typeface="Cabin SemiBold"/>
              </a:rPr>
              <a:t>Thành viên</a:t>
            </a:r>
            <a:endParaRPr b="1" sz="7925" u="none">
              <a:solidFill>
                <a:srgbClr val="1836B2"/>
              </a:solidFill>
              <a:latin typeface="Cabin SemiBold"/>
              <a:ea typeface="Cabin SemiBold"/>
              <a:cs typeface="Cabin SemiBold"/>
              <a:sym typeface="Cabin SemiBold"/>
            </a:endParaRPr>
          </a:p>
        </p:txBody>
      </p:sp>
      <p:grpSp>
        <p:nvGrpSpPr>
          <p:cNvPr id="114" name="Google Shape;114;p3"/>
          <p:cNvGrpSpPr/>
          <p:nvPr/>
        </p:nvGrpSpPr>
        <p:grpSpPr>
          <a:xfrm>
            <a:off x="3820626" y="1684599"/>
            <a:ext cx="3240054" cy="3858050"/>
            <a:chOff x="1059218" y="2836889"/>
            <a:chExt cx="3240054" cy="3858050"/>
          </a:xfrm>
        </p:grpSpPr>
        <p:sp>
          <p:nvSpPr>
            <p:cNvPr id="115" name="Google Shape;115;p3"/>
            <p:cNvSpPr txBox="1"/>
            <p:nvPr/>
          </p:nvSpPr>
          <p:spPr>
            <a:xfrm>
              <a:off x="1464381" y="6291944"/>
              <a:ext cx="2429727" cy="40299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US" sz="2400" u="none">
                  <a:solidFill>
                    <a:srgbClr val="000000"/>
                  </a:solidFill>
                  <a:latin typeface="Cabin"/>
                  <a:ea typeface="Cabin"/>
                  <a:cs typeface="Cabin"/>
                  <a:sym typeface="Cabin"/>
                </a:rPr>
                <a:t>Lê Văn Chung</a:t>
              </a:r>
              <a:endParaRPr/>
            </a:p>
          </p:txBody>
        </p:sp>
        <p:sp>
          <p:nvSpPr>
            <p:cNvPr id="116" name="Google Shape;116;p3"/>
            <p:cNvSpPr/>
            <p:nvPr/>
          </p:nvSpPr>
          <p:spPr>
            <a:xfrm>
              <a:off x="1059218" y="2836889"/>
              <a:ext cx="3240054" cy="3240054"/>
            </a:xfrm>
            <a:prstGeom prst="ellipse">
              <a:avLst/>
            </a:prstGeom>
            <a:blipFill rotWithShape="1">
              <a:blip r:embed="rId3">
                <a:alphaModFix/>
              </a:blip>
              <a:stretch>
                <a:fillRect b="-44512" l="0" r="0" t="-10379"/>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117" name="Google Shape;117;p3"/>
          <p:cNvGrpSpPr/>
          <p:nvPr/>
        </p:nvGrpSpPr>
        <p:grpSpPr>
          <a:xfrm>
            <a:off x="7533499" y="1684599"/>
            <a:ext cx="3240054" cy="3858050"/>
            <a:chOff x="1059218" y="2836889"/>
            <a:chExt cx="3240054" cy="3858050"/>
          </a:xfrm>
        </p:grpSpPr>
        <p:sp>
          <p:nvSpPr>
            <p:cNvPr id="118" name="Google Shape;118;p3"/>
            <p:cNvSpPr txBox="1"/>
            <p:nvPr/>
          </p:nvSpPr>
          <p:spPr>
            <a:xfrm>
              <a:off x="1464381" y="6291944"/>
              <a:ext cx="2429727" cy="40299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US" sz="2400">
                  <a:solidFill>
                    <a:srgbClr val="000000"/>
                  </a:solidFill>
                  <a:latin typeface="Cabin"/>
                  <a:ea typeface="Cabin"/>
                  <a:cs typeface="Cabin"/>
                  <a:sym typeface="Cabin"/>
                </a:rPr>
                <a:t>Hồ</a:t>
              </a:r>
              <a:r>
                <a:rPr lang="en-US" sz="2400" u="none">
                  <a:solidFill>
                    <a:srgbClr val="000000"/>
                  </a:solidFill>
                  <a:latin typeface="Cabin"/>
                  <a:ea typeface="Cabin"/>
                  <a:cs typeface="Cabin"/>
                  <a:sym typeface="Cabin"/>
                </a:rPr>
                <a:t> Hoàng Khang</a:t>
              </a:r>
              <a:endParaRPr/>
            </a:p>
          </p:txBody>
        </p:sp>
        <p:sp>
          <p:nvSpPr>
            <p:cNvPr id="119" name="Google Shape;119;p3"/>
            <p:cNvSpPr/>
            <p:nvPr/>
          </p:nvSpPr>
          <p:spPr>
            <a:xfrm>
              <a:off x="1059218" y="2836889"/>
              <a:ext cx="3240054" cy="3240054"/>
            </a:xfrm>
            <a:prstGeom prst="ellipse">
              <a:avLst/>
            </a:prstGeom>
            <a:blipFill rotWithShape="1">
              <a:blip r:embed="rId4">
                <a:alphaModFix/>
              </a:blip>
              <a:stretch>
                <a:fillRect b="0" l="0" r="0" t="0"/>
              </a:stretch>
            </a:blipFill>
            <a:ln cap="flat" cmpd="sng" w="9525">
              <a:solidFill>
                <a:srgbClr val="7F7F7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120" name="Google Shape;120;p3"/>
          <p:cNvSpPr txBox="1"/>
          <p:nvPr/>
        </p:nvSpPr>
        <p:spPr>
          <a:xfrm>
            <a:off x="11651535" y="5139654"/>
            <a:ext cx="2429727" cy="40299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US" sz="2400">
                <a:solidFill>
                  <a:srgbClr val="000000"/>
                </a:solidFill>
                <a:latin typeface="Cabin"/>
                <a:ea typeface="Cabin"/>
                <a:cs typeface="Cabin"/>
                <a:sym typeface="Cabin"/>
              </a:rPr>
              <a:t>Phan Văn Huỳnh</a:t>
            </a:r>
            <a:endParaRPr/>
          </a:p>
        </p:txBody>
      </p:sp>
      <p:sp>
        <p:nvSpPr>
          <p:cNvPr id="121" name="Google Shape;121;p3"/>
          <p:cNvSpPr txBox="1"/>
          <p:nvPr/>
        </p:nvSpPr>
        <p:spPr>
          <a:xfrm>
            <a:off x="4225789" y="9286741"/>
            <a:ext cx="2429727" cy="40299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US" sz="2400">
                <a:solidFill>
                  <a:srgbClr val="000000"/>
                </a:solidFill>
                <a:latin typeface="Cabin"/>
                <a:ea typeface="Cabin"/>
                <a:cs typeface="Cabin"/>
                <a:sym typeface="Cabin"/>
              </a:rPr>
              <a:t>Lê Anh Kiệt</a:t>
            </a:r>
            <a:endParaRPr/>
          </a:p>
        </p:txBody>
      </p:sp>
      <p:grpSp>
        <p:nvGrpSpPr>
          <p:cNvPr id="122" name="Google Shape;122;p3"/>
          <p:cNvGrpSpPr/>
          <p:nvPr/>
        </p:nvGrpSpPr>
        <p:grpSpPr>
          <a:xfrm>
            <a:off x="7533499" y="5764318"/>
            <a:ext cx="3240054" cy="3858050"/>
            <a:chOff x="1059218" y="2836889"/>
            <a:chExt cx="3240054" cy="3858050"/>
          </a:xfrm>
        </p:grpSpPr>
        <p:sp>
          <p:nvSpPr>
            <p:cNvPr id="123" name="Google Shape;123;p3"/>
            <p:cNvSpPr txBox="1"/>
            <p:nvPr/>
          </p:nvSpPr>
          <p:spPr>
            <a:xfrm>
              <a:off x="1464381" y="6291944"/>
              <a:ext cx="2429727" cy="40299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400">
                  <a:solidFill>
                    <a:srgbClr val="000000"/>
                  </a:solidFill>
                  <a:latin typeface="Cabin"/>
                  <a:ea typeface="Cabin"/>
                  <a:cs typeface="Cabin"/>
                  <a:sym typeface="Cabin"/>
                </a:rPr>
                <a:t>Nguyễn Minh Hiếu</a:t>
              </a:r>
              <a:endParaRPr/>
            </a:p>
          </p:txBody>
        </p:sp>
        <p:sp>
          <p:nvSpPr>
            <p:cNvPr id="124" name="Google Shape;124;p3"/>
            <p:cNvSpPr/>
            <p:nvPr/>
          </p:nvSpPr>
          <p:spPr>
            <a:xfrm>
              <a:off x="1059218" y="2836889"/>
              <a:ext cx="3240054" cy="3240054"/>
            </a:xfrm>
            <a:prstGeom prst="ellipse">
              <a:avLst/>
            </a:prstGeom>
            <a:blipFill rotWithShape="1">
              <a:blip r:embed="rId5">
                <a:alphaModFix/>
              </a:blip>
              <a:stretch>
                <a:fillRect b="-998"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125" name="Google Shape;125;p3"/>
          <p:cNvGrpSpPr/>
          <p:nvPr/>
        </p:nvGrpSpPr>
        <p:grpSpPr>
          <a:xfrm>
            <a:off x="11246372" y="5764318"/>
            <a:ext cx="3240054" cy="3858050"/>
            <a:chOff x="1059218" y="2836889"/>
            <a:chExt cx="3240054" cy="3858050"/>
          </a:xfrm>
        </p:grpSpPr>
        <p:sp>
          <p:nvSpPr>
            <p:cNvPr id="126" name="Google Shape;126;p3"/>
            <p:cNvSpPr txBox="1"/>
            <p:nvPr/>
          </p:nvSpPr>
          <p:spPr>
            <a:xfrm>
              <a:off x="1464381" y="6291944"/>
              <a:ext cx="2429727" cy="40299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US" sz="2400">
                  <a:solidFill>
                    <a:srgbClr val="000000"/>
                  </a:solidFill>
                  <a:latin typeface="Cabin"/>
                  <a:ea typeface="Cabin"/>
                  <a:cs typeface="Cabin"/>
                  <a:sym typeface="Cabin"/>
                </a:rPr>
                <a:t>Đào Khải Minh</a:t>
              </a:r>
              <a:endParaRPr/>
            </a:p>
          </p:txBody>
        </p:sp>
        <p:sp>
          <p:nvSpPr>
            <p:cNvPr id="127" name="Google Shape;127;p3"/>
            <p:cNvSpPr/>
            <p:nvPr/>
          </p:nvSpPr>
          <p:spPr>
            <a:xfrm>
              <a:off x="1059218" y="2836889"/>
              <a:ext cx="3240054" cy="3240054"/>
            </a:xfrm>
            <a:prstGeom prst="ellipse">
              <a:avLst/>
            </a:prstGeom>
            <a:blipFill rotWithShape="1">
              <a:blip r:embed="rId6">
                <a:alphaModFix/>
              </a:blip>
              <a:stretch>
                <a:fillRect b="-52998"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pic>
        <p:nvPicPr>
          <p:cNvPr descr="A person with a mustache and a blue shirt&#10;&#10;AI-generated content may be incorrect." id="128" name="Google Shape;128;p3"/>
          <p:cNvPicPr preferRelativeResize="0"/>
          <p:nvPr/>
        </p:nvPicPr>
        <p:blipFill rotWithShape="1">
          <a:blip r:embed="rId7">
            <a:alphaModFix/>
          </a:blip>
          <a:srcRect b="0" l="0" r="0" t="0"/>
          <a:stretch/>
        </p:blipFill>
        <p:spPr>
          <a:xfrm>
            <a:off x="11227320" y="1633312"/>
            <a:ext cx="3240054" cy="3352556"/>
          </a:xfrm>
          <a:prstGeom prst="rect">
            <a:avLst/>
          </a:prstGeom>
          <a:noFill/>
          <a:ln>
            <a:noFill/>
          </a:ln>
        </p:spPr>
      </p:pic>
      <p:sp>
        <p:nvSpPr>
          <p:cNvPr id="129" name="Google Shape;129;p3"/>
          <p:cNvSpPr/>
          <p:nvPr/>
        </p:nvSpPr>
        <p:spPr>
          <a:xfrm>
            <a:off x="8991600" y="4991100"/>
            <a:ext cx="304800" cy="30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30" name="Google Shape;130;p3"/>
          <p:cNvPicPr preferRelativeResize="0"/>
          <p:nvPr/>
        </p:nvPicPr>
        <p:blipFill rotWithShape="1">
          <a:blip r:embed="rId8">
            <a:alphaModFix/>
          </a:blip>
          <a:srcRect b="22360" l="0" r="0" t="2736"/>
          <a:stretch/>
        </p:blipFill>
        <p:spPr>
          <a:xfrm>
            <a:off x="3820625" y="5881513"/>
            <a:ext cx="3240054" cy="3209278"/>
          </a:xfrm>
          <a:prstGeom prst="ellipse">
            <a:avLst/>
          </a:prstGeom>
          <a:noFill/>
          <a:ln>
            <a:noFill/>
          </a:ln>
        </p:spPr>
      </p:pic>
    </p:spTree>
  </p:cSld>
  <p:clrMapOvr>
    <a:masterClrMapping/>
  </p:clrMapOvr>
  <p:transition spd="slow" p14:dur="1500">
    <p:split orient="vert"/>
  </p:transition>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0" name="Shape 400"/>
        <p:cNvGrpSpPr/>
        <p:nvPr/>
      </p:nvGrpSpPr>
      <p:grpSpPr>
        <a:xfrm>
          <a:off x="0" y="0"/>
          <a:ext cx="0" cy="0"/>
          <a:chOff x="0" y="0"/>
          <a:chExt cx="0" cy="0"/>
        </a:xfrm>
      </p:grpSpPr>
      <p:sp>
        <p:nvSpPr>
          <p:cNvPr id="401" name="Google Shape;401;p30"/>
          <p:cNvSpPr/>
          <p:nvPr/>
        </p:nvSpPr>
        <p:spPr>
          <a:xfrm>
            <a:off x="-1" y="0"/>
            <a:ext cx="18283427"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02" name="Google Shape;402;p30"/>
          <p:cNvSpPr txBox="1"/>
          <p:nvPr/>
        </p:nvSpPr>
        <p:spPr>
          <a:xfrm>
            <a:off x="1257300" y="8037211"/>
            <a:ext cx="15773400" cy="1413996"/>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None/>
            </a:pPr>
            <a:r>
              <a:rPr b="1" lang="en-US" sz="7800" u="none">
                <a:solidFill>
                  <a:schemeClr val="dk1"/>
                </a:solidFill>
                <a:latin typeface="Calibri"/>
                <a:ea typeface="Calibri"/>
                <a:cs typeface="Calibri"/>
                <a:sym typeface="Calibri"/>
              </a:rPr>
              <a:t>Phân tích sự lãng phí</a:t>
            </a:r>
            <a:endParaRPr/>
          </a:p>
        </p:txBody>
      </p:sp>
      <p:graphicFrame>
        <p:nvGraphicFramePr>
          <p:cNvPr id="403" name="Google Shape;403;p30"/>
          <p:cNvGraphicFramePr/>
          <p:nvPr/>
        </p:nvGraphicFramePr>
        <p:xfrm>
          <a:off x="1801602" y="635607"/>
          <a:ext cx="3000000" cy="3000000"/>
        </p:xfrm>
        <a:graphic>
          <a:graphicData uri="http://schemas.openxmlformats.org/drawingml/2006/table">
            <a:tbl>
              <a:tblPr bandRow="1" firstCol="1" firstRow="1">
                <a:noFill/>
                <a:tableStyleId>{2485CD58-AB63-4994-9188-4E79A29DB4F4}</a:tableStyleId>
              </a:tblPr>
              <a:tblGrid>
                <a:gridCol w="3054225"/>
                <a:gridCol w="11630575"/>
              </a:tblGrid>
              <a:tr h="1603775">
                <a:tc>
                  <a:txBody>
                    <a:bodyPr/>
                    <a:lstStyle/>
                    <a:p>
                      <a:pPr indent="0" lvl="0" marL="0" marR="0" rtl="0" algn="ctr">
                        <a:lnSpc>
                          <a:spcPct val="115000"/>
                        </a:lnSpc>
                        <a:spcBef>
                          <a:spcPts val="0"/>
                        </a:spcBef>
                        <a:spcAft>
                          <a:spcPts val="0"/>
                        </a:spcAft>
                        <a:buClr>
                          <a:schemeClr val="dk1"/>
                        </a:buClr>
                        <a:buSzPts val="4400"/>
                        <a:buFont typeface="Calibri"/>
                        <a:buNone/>
                      </a:pPr>
                      <a:r>
                        <a:rPr lang="en-US" sz="4400"/>
                        <a:t>Loại lãng phí</a:t>
                      </a:r>
                      <a:endParaRPr sz="3700">
                        <a:latin typeface="Calibri"/>
                        <a:ea typeface="Calibri"/>
                        <a:cs typeface="Calibri"/>
                        <a:sym typeface="Calibri"/>
                      </a:endParaRPr>
                    </a:p>
                  </a:txBody>
                  <a:tcPr marT="0" marB="0" marR="215025" marL="215025" anchor="ctr"/>
                </a:tc>
                <a:tc>
                  <a:txBody>
                    <a:bodyPr/>
                    <a:lstStyle/>
                    <a:p>
                      <a:pPr indent="0" lvl="0" marL="0" marR="0" rtl="0" algn="ctr">
                        <a:lnSpc>
                          <a:spcPct val="115000"/>
                        </a:lnSpc>
                        <a:spcBef>
                          <a:spcPts val="0"/>
                        </a:spcBef>
                        <a:spcAft>
                          <a:spcPts val="0"/>
                        </a:spcAft>
                        <a:buClr>
                          <a:schemeClr val="dk1"/>
                        </a:buClr>
                        <a:buSzPts val="4400"/>
                        <a:buFont typeface="Calibri"/>
                        <a:buNone/>
                      </a:pPr>
                      <a:r>
                        <a:rPr lang="en-US" sz="4400"/>
                        <a:t>Ví dụ trong quy trình</a:t>
                      </a:r>
                      <a:endParaRPr sz="3700">
                        <a:latin typeface="Calibri"/>
                        <a:ea typeface="Calibri"/>
                        <a:cs typeface="Calibri"/>
                        <a:sym typeface="Calibri"/>
                      </a:endParaRPr>
                    </a:p>
                  </a:txBody>
                  <a:tcPr marT="0" marB="0" marR="215025" marL="215025" anchor="ctr"/>
                </a:tc>
              </a:tr>
              <a:tr h="1603775">
                <a:tc>
                  <a:txBody>
                    <a:bodyPr/>
                    <a:lstStyle/>
                    <a:p>
                      <a:pPr indent="0" lvl="0" marL="0" marR="0" rtl="0" algn="ctr">
                        <a:lnSpc>
                          <a:spcPct val="115000"/>
                        </a:lnSpc>
                        <a:spcBef>
                          <a:spcPts val="0"/>
                        </a:spcBef>
                        <a:spcAft>
                          <a:spcPts val="0"/>
                        </a:spcAft>
                        <a:buClr>
                          <a:schemeClr val="dk1"/>
                        </a:buClr>
                        <a:buSzPts val="4400"/>
                        <a:buFont typeface="Calibri"/>
                        <a:buNone/>
                      </a:pPr>
                      <a:r>
                        <a:rPr lang="en-US" sz="4400"/>
                        <a:t>Move</a:t>
                      </a:r>
                      <a:endParaRPr sz="3700">
                        <a:latin typeface="Calibri"/>
                        <a:ea typeface="Calibri"/>
                        <a:cs typeface="Calibri"/>
                        <a:sym typeface="Calibri"/>
                      </a:endParaRPr>
                    </a:p>
                  </a:txBody>
                  <a:tcPr marT="0" marB="0" marR="215025" marL="215025" anchor="ctr"/>
                </a:tc>
                <a:tc>
                  <a:txBody>
                    <a:bodyPr/>
                    <a:lstStyle/>
                    <a:p>
                      <a:pPr indent="0" lvl="0" marL="0" marR="0" rtl="0" algn="l">
                        <a:lnSpc>
                          <a:spcPct val="115000"/>
                        </a:lnSpc>
                        <a:spcBef>
                          <a:spcPts val="0"/>
                        </a:spcBef>
                        <a:spcAft>
                          <a:spcPts val="0"/>
                        </a:spcAft>
                        <a:buClr>
                          <a:schemeClr val="dk1"/>
                        </a:buClr>
                        <a:buSzPts val="4400"/>
                        <a:buFont typeface="Calibri"/>
                        <a:buNone/>
                      </a:pPr>
                      <a:r>
                        <a:rPr lang="en-US" sz="4400"/>
                        <a:t>Phương án giải quyết</a:t>
                      </a:r>
                      <a:endParaRPr sz="3700"/>
                    </a:p>
                    <a:p>
                      <a:pPr indent="0" lvl="0" marL="0" marR="0" rtl="0" algn="l">
                        <a:lnSpc>
                          <a:spcPct val="115000"/>
                        </a:lnSpc>
                        <a:spcBef>
                          <a:spcPts val="0"/>
                        </a:spcBef>
                        <a:spcAft>
                          <a:spcPts val="0"/>
                        </a:spcAft>
                        <a:buClr>
                          <a:schemeClr val="dk1"/>
                        </a:buClr>
                        <a:buSzPts val="4400"/>
                        <a:buFont typeface="Calibri"/>
                        <a:buNone/>
                      </a:pPr>
                      <a:r>
                        <a:rPr lang="en-US" sz="4400"/>
                        <a:t>Truyền thông qua lại nhiều phòng ban</a:t>
                      </a:r>
                      <a:endParaRPr sz="3700">
                        <a:latin typeface="Calibri"/>
                        <a:ea typeface="Calibri"/>
                        <a:cs typeface="Calibri"/>
                        <a:sym typeface="Calibri"/>
                      </a:endParaRPr>
                    </a:p>
                  </a:txBody>
                  <a:tcPr marT="0" marB="0" marR="215025" marL="215025" anchor="ctr"/>
                </a:tc>
              </a:tr>
              <a:tr h="1603775">
                <a:tc>
                  <a:txBody>
                    <a:bodyPr/>
                    <a:lstStyle/>
                    <a:p>
                      <a:pPr indent="0" lvl="0" marL="0" marR="0" rtl="0" algn="ctr">
                        <a:lnSpc>
                          <a:spcPct val="115000"/>
                        </a:lnSpc>
                        <a:spcBef>
                          <a:spcPts val="0"/>
                        </a:spcBef>
                        <a:spcAft>
                          <a:spcPts val="0"/>
                        </a:spcAft>
                        <a:buClr>
                          <a:schemeClr val="dk1"/>
                        </a:buClr>
                        <a:buSzPts val="4400"/>
                        <a:buFont typeface="Calibri"/>
                        <a:buNone/>
                      </a:pPr>
                      <a:r>
                        <a:rPr lang="en-US" sz="4400"/>
                        <a:t>Hold</a:t>
                      </a:r>
                      <a:endParaRPr sz="3700">
                        <a:latin typeface="Calibri"/>
                        <a:ea typeface="Calibri"/>
                        <a:cs typeface="Calibri"/>
                        <a:sym typeface="Calibri"/>
                      </a:endParaRPr>
                    </a:p>
                  </a:txBody>
                  <a:tcPr marT="0" marB="0" marR="215025" marL="215025" anchor="ctr"/>
                </a:tc>
                <a:tc>
                  <a:txBody>
                    <a:bodyPr/>
                    <a:lstStyle/>
                    <a:p>
                      <a:pPr indent="0" lvl="0" marL="0" marR="0" rtl="0" algn="l">
                        <a:lnSpc>
                          <a:spcPct val="115000"/>
                        </a:lnSpc>
                        <a:spcBef>
                          <a:spcPts val="0"/>
                        </a:spcBef>
                        <a:spcAft>
                          <a:spcPts val="0"/>
                        </a:spcAft>
                        <a:buClr>
                          <a:schemeClr val="dk1"/>
                        </a:buClr>
                        <a:buSzPts val="4400"/>
                        <a:buFont typeface="Calibri"/>
                        <a:buNone/>
                      </a:pPr>
                      <a:r>
                        <a:rPr lang="en-US" sz="4400"/>
                        <a:t>Nhận yêu của chính sách bảo mật</a:t>
                      </a:r>
                      <a:endParaRPr sz="3700"/>
                    </a:p>
                    <a:p>
                      <a:pPr indent="0" lvl="0" marL="0" marR="0" rtl="0" algn="l">
                        <a:lnSpc>
                          <a:spcPct val="115000"/>
                        </a:lnSpc>
                        <a:spcBef>
                          <a:spcPts val="0"/>
                        </a:spcBef>
                        <a:spcAft>
                          <a:spcPts val="0"/>
                        </a:spcAft>
                        <a:buClr>
                          <a:schemeClr val="dk1"/>
                        </a:buClr>
                        <a:buSzPts val="4400"/>
                        <a:buFont typeface="Calibri"/>
                        <a:buNone/>
                      </a:pPr>
                      <a:r>
                        <a:rPr lang="en-US" sz="4400"/>
                        <a:t>Chở xử lí của ban lãnh đạo</a:t>
                      </a:r>
                      <a:endParaRPr sz="3700">
                        <a:latin typeface="Calibri"/>
                        <a:ea typeface="Calibri"/>
                        <a:cs typeface="Calibri"/>
                        <a:sym typeface="Calibri"/>
                      </a:endParaRPr>
                    </a:p>
                  </a:txBody>
                  <a:tcPr marT="0" marB="0" marR="215025" marL="215025" anchor="ctr"/>
                </a:tc>
              </a:tr>
              <a:tr h="2373100">
                <a:tc>
                  <a:txBody>
                    <a:bodyPr/>
                    <a:lstStyle/>
                    <a:p>
                      <a:pPr indent="0" lvl="0" marL="0" marR="0" rtl="0" algn="ctr">
                        <a:lnSpc>
                          <a:spcPct val="115000"/>
                        </a:lnSpc>
                        <a:spcBef>
                          <a:spcPts val="0"/>
                        </a:spcBef>
                        <a:spcAft>
                          <a:spcPts val="0"/>
                        </a:spcAft>
                        <a:buClr>
                          <a:schemeClr val="dk1"/>
                        </a:buClr>
                        <a:buSzPts val="4400"/>
                        <a:buFont typeface="Calibri"/>
                        <a:buNone/>
                      </a:pPr>
                      <a:r>
                        <a:rPr lang="en-US" sz="4400"/>
                        <a:t>Over-do</a:t>
                      </a:r>
                      <a:endParaRPr sz="3700">
                        <a:latin typeface="Calibri"/>
                        <a:ea typeface="Calibri"/>
                        <a:cs typeface="Calibri"/>
                        <a:sym typeface="Calibri"/>
                      </a:endParaRPr>
                    </a:p>
                  </a:txBody>
                  <a:tcPr marT="0" marB="0" marR="215025" marL="215025" anchor="ctr"/>
                </a:tc>
                <a:tc>
                  <a:txBody>
                    <a:bodyPr/>
                    <a:lstStyle/>
                    <a:p>
                      <a:pPr indent="0" lvl="0" marL="0" marR="0" rtl="0" algn="l">
                        <a:lnSpc>
                          <a:spcPct val="115000"/>
                        </a:lnSpc>
                        <a:spcBef>
                          <a:spcPts val="0"/>
                        </a:spcBef>
                        <a:spcAft>
                          <a:spcPts val="0"/>
                        </a:spcAft>
                        <a:buClr>
                          <a:schemeClr val="dk1"/>
                        </a:buClr>
                        <a:buSzPts val="4400"/>
                        <a:buFont typeface="Calibri"/>
                        <a:buNone/>
                      </a:pPr>
                      <a:r>
                        <a:rPr lang="en-US" sz="4400"/>
                        <a:t>Đánh giá rủi ro</a:t>
                      </a:r>
                      <a:endParaRPr sz="3700"/>
                    </a:p>
                    <a:p>
                      <a:pPr indent="0" lvl="0" marL="0" marR="0" rtl="0" algn="l">
                        <a:lnSpc>
                          <a:spcPct val="115000"/>
                        </a:lnSpc>
                        <a:spcBef>
                          <a:spcPts val="0"/>
                        </a:spcBef>
                        <a:spcAft>
                          <a:spcPts val="0"/>
                        </a:spcAft>
                        <a:buClr>
                          <a:schemeClr val="dk1"/>
                        </a:buClr>
                        <a:buSzPts val="4400"/>
                        <a:buFont typeface="Calibri"/>
                        <a:buNone/>
                      </a:pPr>
                      <a:r>
                        <a:rPr lang="en-US" sz="4400"/>
                        <a:t>Thông tin/báo cáo chuyển qua lại nhiều đơn vị, có thể tích hợp hoặc đồng bộ hóa</a:t>
                      </a:r>
                      <a:endParaRPr sz="3700">
                        <a:latin typeface="Calibri"/>
                        <a:ea typeface="Calibri"/>
                        <a:cs typeface="Calibri"/>
                        <a:sym typeface="Calibri"/>
                      </a:endParaRPr>
                    </a:p>
                  </a:txBody>
                  <a:tcPr marT="0" marB="0" marR="215025" marL="215025" anchor="ctr"/>
                </a:tc>
              </a:tr>
            </a:tbl>
          </a:graphicData>
        </a:graphic>
      </p:graphicFrame>
    </p:spTree>
  </p:cSld>
  <p:clrMapOvr>
    <a:masterClrMapping/>
  </p:clrMapOvr>
  <p:transition spd="slow">
    <p:randomBar dir="vert"/>
  </p:transition>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8" name="Shape 408"/>
        <p:cNvGrpSpPr/>
        <p:nvPr/>
      </p:nvGrpSpPr>
      <p:grpSpPr>
        <a:xfrm>
          <a:off x="0" y="0"/>
          <a:ext cx="0" cy="0"/>
          <a:chOff x="0" y="0"/>
          <a:chExt cx="0" cy="0"/>
        </a:xfrm>
      </p:grpSpPr>
      <p:sp>
        <p:nvSpPr>
          <p:cNvPr id="409" name="Google Shape;409;p31"/>
          <p:cNvSpPr/>
          <p:nvPr/>
        </p:nvSpPr>
        <p:spPr>
          <a:xfrm>
            <a:off x="0" y="0"/>
            <a:ext cx="18287542"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0" name="Google Shape;410;p31"/>
          <p:cNvSpPr/>
          <p:nvPr/>
        </p:nvSpPr>
        <p:spPr>
          <a:xfrm>
            <a:off x="457" y="0"/>
            <a:ext cx="18287543"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1" name="Google Shape;411;p31"/>
          <p:cNvSpPr txBox="1"/>
          <p:nvPr/>
        </p:nvSpPr>
        <p:spPr>
          <a:xfrm>
            <a:off x="1133854" y="468829"/>
            <a:ext cx="15961131" cy="1163768"/>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6000">
                <a:solidFill>
                  <a:schemeClr val="dk2"/>
                </a:solidFill>
                <a:latin typeface="Calibri"/>
                <a:ea typeface="Calibri"/>
                <a:cs typeface="Calibri"/>
                <a:sym typeface="Calibri"/>
              </a:rPr>
              <a:t>Quy trình quản trị CNTT</a:t>
            </a:r>
            <a:endParaRPr b="1" sz="6000" u="none">
              <a:solidFill>
                <a:schemeClr val="dk2"/>
              </a:solidFill>
              <a:latin typeface="Calibri"/>
              <a:ea typeface="Calibri"/>
              <a:cs typeface="Calibri"/>
              <a:sym typeface="Calibri"/>
            </a:endParaRPr>
          </a:p>
        </p:txBody>
      </p:sp>
      <p:grpSp>
        <p:nvGrpSpPr>
          <p:cNvPr id="412" name="Google Shape;412;p31"/>
          <p:cNvGrpSpPr/>
          <p:nvPr/>
        </p:nvGrpSpPr>
        <p:grpSpPr>
          <a:xfrm flipH="1">
            <a:off x="14515120" y="-1"/>
            <a:ext cx="3772422" cy="3261500"/>
            <a:chOff x="-305" y="-4155"/>
            <a:chExt cx="2514948" cy="2174333"/>
          </a:xfrm>
        </p:grpSpPr>
        <p:sp>
          <p:nvSpPr>
            <p:cNvPr id="413" name="Google Shape;413;p31"/>
            <p:cNvSpPr/>
            <p:nvPr/>
          </p:nvSpPr>
          <p:spPr>
            <a:xfrm>
              <a:off x="-305" y="0"/>
              <a:ext cx="2514948" cy="2170178"/>
            </a:xfrm>
            <a:custGeom>
              <a:rect b="b" l="l" r="r" t="t"/>
              <a:pathLst>
                <a:path extrusionOk="0" h="2170178" w="251494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0">
                  <a:srgbClr val="FFFFFF">
                    <a:alpha val="9803"/>
                  </a:srgbClr>
                </a:gs>
                <a:gs pos="2000">
                  <a:srgbClr val="FFFFFF">
                    <a:alpha val="9803"/>
                  </a:srgbClr>
                </a:gs>
                <a:gs pos="16000">
                  <a:srgbClr val="F79646">
                    <a:alpha val="9803"/>
                  </a:srgbClr>
                </a:gs>
                <a:gs pos="85000">
                  <a:srgbClr val="4F81BD">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4" name="Google Shape;414;p31"/>
            <p:cNvSpPr/>
            <p:nvPr/>
          </p:nvSpPr>
          <p:spPr>
            <a:xfrm>
              <a:off x="-305" y="-4155"/>
              <a:ext cx="2493062" cy="1947896"/>
            </a:xfrm>
            <a:custGeom>
              <a:rect b="b" l="l" r="r" t="t"/>
              <a:pathLst>
                <a:path extrusionOk="0" h="1947896" w="2493062">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0">
                  <a:srgbClr val="FFFFFF">
                    <a:alpha val="9803"/>
                  </a:srgbClr>
                </a:gs>
                <a:gs pos="2000">
                  <a:srgbClr val="FFFFFF">
                    <a:alpha val="9803"/>
                  </a:srgbClr>
                </a:gs>
                <a:gs pos="16000">
                  <a:srgbClr val="F79646">
                    <a:alpha val="9803"/>
                  </a:srgbClr>
                </a:gs>
                <a:gs pos="85000">
                  <a:srgbClr val="4F81BD">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5" name="Google Shape;415;p31"/>
            <p:cNvSpPr/>
            <p:nvPr/>
          </p:nvSpPr>
          <p:spPr>
            <a:xfrm>
              <a:off x="-305" y="0"/>
              <a:ext cx="2501089" cy="1972702"/>
            </a:xfrm>
            <a:custGeom>
              <a:rect b="b" l="l" r="r" t="t"/>
              <a:pathLst>
                <a:path extrusionOk="0" h="1972702" w="2501089">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0">
                  <a:srgbClr val="FFFFFF">
                    <a:alpha val="9803"/>
                  </a:srgbClr>
                </a:gs>
                <a:gs pos="2000">
                  <a:srgbClr val="FFFFFF">
                    <a:alpha val="9803"/>
                  </a:srgbClr>
                </a:gs>
                <a:gs pos="16000">
                  <a:srgbClr val="F79646">
                    <a:alpha val="9803"/>
                  </a:srgbClr>
                </a:gs>
                <a:gs pos="85000">
                  <a:srgbClr val="4F81BD">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
                <a:solidFill>
                  <a:schemeClr val="lt1"/>
                </a:solidFill>
                <a:latin typeface="Calibri"/>
                <a:ea typeface="Calibri"/>
                <a:cs typeface="Calibri"/>
                <a:sym typeface="Calibri"/>
              </a:endParaRPr>
            </a:p>
          </p:txBody>
        </p:sp>
        <p:sp>
          <p:nvSpPr>
            <p:cNvPr id="416" name="Google Shape;416;p31"/>
            <p:cNvSpPr/>
            <p:nvPr/>
          </p:nvSpPr>
          <p:spPr>
            <a:xfrm>
              <a:off x="305" y="1"/>
              <a:ext cx="2491105" cy="1943661"/>
            </a:xfrm>
            <a:custGeom>
              <a:rect b="b" l="l" r="r" t="t"/>
              <a:pathLst>
                <a:path extrusionOk="0" h="1943661" w="2491105">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0">
                  <a:srgbClr val="FFFFFF">
                    <a:alpha val="9803"/>
                  </a:srgbClr>
                </a:gs>
                <a:gs pos="2000">
                  <a:srgbClr val="FFFFFF">
                    <a:alpha val="9803"/>
                  </a:srgbClr>
                </a:gs>
                <a:gs pos="16000">
                  <a:srgbClr val="F79646">
                    <a:alpha val="9803"/>
                  </a:srgbClr>
                </a:gs>
                <a:gs pos="85000">
                  <a:srgbClr val="4F81BD">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pic>
        <p:nvPicPr>
          <p:cNvPr id="417" name="Google Shape;417;p31"/>
          <p:cNvPicPr preferRelativeResize="0"/>
          <p:nvPr/>
        </p:nvPicPr>
        <p:blipFill rotWithShape="1">
          <a:blip r:embed="rId3">
            <a:alphaModFix/>
          </a:blip>
          <a:srcRect b="0" l="0" r="0" t="0"/>
          <a:stretch/>
        </p:blipFill>
        <p:spPr>
          <a:xfrm>
            <a:off x="3739280" y="1990727"/>
            <a:ext cx="10747887" cy="1047919"/>
          </a:xfrm>
          <a:prstGeom prst="rect">
            <a:avLst/>
          </a:prstGeom>
          <a:noFill/>
          <a:ln>
            <a:noFill/>
          </a:ln>
        </p:spPr>
      </p:pic>
      <p:grpSp>
        <p:nvGrpSpPr>
          <p:cNvPr id="418" name="Google Shape;418;p31"/>
          <p:cNvGrpSpPr/>
          <p:nvPr/>
        </p:nvGrpSpPr>
        <p:grpSpPr>
          <a:xfrm flipH="1" rot="10800000">
            <a:off x="-457" y="6484318"/>
            <a:ext cx="5067641" cy="3802682"/>
            <a:chOff x="-305" y="-1"/>
            <a:chExt cx="3832880" cy="2876136"/>
          </a:xfrm>
        </p:grpSpPr>
        <p:sp>
          <p:nvSpPr>
            <p:cNvPr id="419" name="Google Shape;419;p31"/>
            <p:cNvSpPr/>
            <p:nvPr/>
          </p:nvSpPr>
          <p:spPr>
            <a:xfrm>
              <a:off x="305" y="1"/>
              <a:ext cx="3815424" cy="2653659"/>
            </a:xfrm>
            <a:custGeom>
              <a:rect b="b" l="l" r="r" t="t"/>
              <a:pathLst>
                <a:path extrusionOk="0" h="2653659" w="3815424">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0">
                  <a:srgbClr val="FFFFFF">
                    <a:alpha val="9803"/>
                  </a:srgbClr>
                </a:gs>
                <a:gs pos="2000">
                  <a:srgbClr val="FFFFFF">
                    <a:alpha val="9803"/>
                  </a:srgbClr>
                </a:gs>
                <a:gs pos="16000">
                  <a:srgbClr val="F79646">
                    <a:alpha val="9803"/>
                  </a:srgbClr>
                </a:gs>
                <a:gs pos="85000">
                  <a:srgbClr val="4F81BD">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0" name="Google Shape;420;p31"/>
            <p:cNvSpPr/>
            <p:nvPr/>
          </p:nvSpPr>
          <p:spPr>
            <a:xfrm>
              <a:off x="305" y="-1"/>
              <a:ext cx="3815424" cy="2653660"/>
            </a:xfrm>
            <a:custGeom>
              <a:rect b="b" l="l" r="r" t="t"/>
              <a:pathLst>
                <a:path extrusionOk="0" h="2653660" w="3815424">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0">
                  <a:srgbClr val="FFFFFF">
                    <a:alpha val="9803"/>
                  </a:srgbClr>
                </a:gs>
                <a:gs pos="2000">
                  <a:srgbClr val="FFFFFF">
                    <a:alpha val="9803"/>
                  </a:srgbClr>
                </a:gs>
                <a:gs pos="16000">
                  <a:srgbClr val="F79646">
                    <a:alpha val="9803"/>
                  </a:srgbClr>
                </a:gs>
                <a:gs pos="85000">
                  <a:srgbClr val="4F81BD">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1" name="Google Shape;421;p31"/>
            <p:cNvSpPr/>
            <p:nvPr/>
          </p:nvSpPr>
          <p:spPr>
            <a:xfrm>
              <a:off x="-305" y="1"/>
              <a:ext cx="3815986" cy="2675935"/>
            </a:xfrm>
            <a:custGeom>
              <a:rect b="b" l="l" r="r" t="t"/>
              <a:pathLst>
                <a:path extrusionOk="0" h="2675935" w="3815986">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0">
                  <a:srgbClr val="FFFFFF">
                    <a:alpha val="9803"/>
                  </a:srgbClr>
                </a:gs>
                <a:gs pos="2000">
                  <a:srgbClr val="FFFFFF">
                    <a:alpha val="9803"/>
                  </a:srgbClr>
                </a:gs>
                <a:gs pos="16000">
                  <a:srgbClr val="F79646">
                    <a:alpha val="9803"/>
                  </a:srgbClr>
                </a:gs>
                <a:gs pos="85000">
                  <a:srgbClr val="4F81BD">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2" name="Google Shape;422;p31"/>
            <p:cNvSpPr/>
            <p:nvPr/>
          </p:nvSpPr>
          <p:spPr>
            <a:xfrm>
              <a:off x="305" y="-1"/>
              <a:ext cx="3832270" cy="2876136"/>
            </a:xfrm>
            <a:custGeom>
              <a:rect b="b" l="l" r="r" t="t"/>
              <a:pathLst>
                <a:path extrusionOk="0" h="2876136" w="3832270">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0">
                  <a:srgbClr val="FFFFFF">
                    <a:alpha val="9803"/>
                  </a:srgbClr>
                </a:gs>
                <a:gs pos="2000">
                  <a:srgbClr val="FFFFFF">
                    <a:alpha val="9803"/>
                  </a:srgbClr>
                </a:gs>
                <a:gs pos="16000">
                  <a:srgbClr val="F79646">
                    <a:alpha val="9803"/>
                  </a:srgbClr>
                </a:gs>
                <a:gs pos="85000">
                  <a:srgbClr val="4F81BD">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pic>
        <p:nvPicPr>
          <p:cNvPr id="423" name="Google Shape;423;p31"/>
          <p:cNvPicPr preferRelativeResize="0"/>
          <p:nvPr/>
        </p:nvPicPr>
        <p:blipFill rotWithShape="1">
          <a:blip r:embed="rId4">
            <a:alphaModFix/>
          </a:blip>
          <a:srcRect b="0" l="0" r="0" t="0"/>
          <a:stretch/>
        </p:blipFill>
        <p:spPr>
          <a:xfrm>
            <a:off x="334442" y="3396775"/>
            <a:ext cx="17618658" cy="6009268"/>
          </a:xfrm>
          <a:prstGeom prst="rect">
            <a:avLst/>
          </a:prstGeom>
          <a:noFill/>
          <a:ln>
            <a:noFill/>
          </a:ln>
        </p:spPr>
      </p:pic>
    </p:spTree>
  </p:cSld>
  <p:clrMapOvr>
    <a:masterClrMapping/>
  </p:clrMapOvr>
  <p:transition spd="slow">
    <p:randomBar dir="vert"/>
  </p:transition>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8" name="Shape 428"/>
        <p:cNvGrpSpPr/>
        <p:nvPr/>
      </p:nvGrpSpPr>
      <p:grpSpPr>
        <a:xfrm>
          <a:off x="0" y="0"/>
          <a:ext cx="0" cy="0"/>
          <a:chOff x="0" y="0"/>
          <a:chExt cx="0" cy="0"/>
        </a:xfrm>
      </p:grpSpPr>
      <p:sp>
        <p:nvSpPr>
          <p:cNvPr id="429" name="Google Shape;429;p32"/>
          <p:cNvSpPr/>
          <p:nvPr/>
        </p:nvSpPr>
        <p:spPr>
          <a:xfrm>
            <a:off x="0" y="0"/>
            <a:ext cx="18287998" cy="1028604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0" name="Google Shape;430;p32"/>
          <p:cNvSpPr txBox="1"/>
          <p:nvPr/>
        </p:nvSpPr>
        <p:spPr>
          <a:xfrm>
            <a:off x="1670715" y="4441074"/>
            <a:ext cx="6054501" cy="35814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rPr b="1" lang="en-US" sz="8100" u="none">
                <a:solidFill>
                  <a:schemeClr val="dk1"/>
                </a:solidFill>
                <a:latin typeface="Calibri"/>
                <a:ea typeface="Calibri"/>
                <a:cs typeface="Calibri"/>
                <a:sym typeface="Calibri"/>
              </a:rPr>
              <a:t>Phân tích giá trị gia tăng</a:t>
            </a:r>
            <a:endParaRPr b="1" sz="8100" u="none">
              <a:solidFill>
                <a:schemeClr val="dk1"/>
              </a:solidFill>
              <a:latin typeface="Calibri"/>
              <a:ea typeface="Calibri"/>
              <a:cs typeface="Calibri"/>
              <a:sym typeface="Calibri"/>
            </a:endParaRPr>
          </a:p>
        </p:txBody>
      </p:sp>
      <p:grpSp>
        <p:nvGrpSpPr>
          <p:cNvPr id="431" name="Google Shape;431;p32"/>
          <p:cNvGrpSpPr/>
          <p:nvPr/>
        </p:nvGrpSpPr>
        <p:grpSpPr>
          <a:xfrm>
            <a:off x="4" y="4477488"/>
            <a:ext cx="1097283" cy="1010190"/>
            <a:chOff x="3940602" y="308034"/>
            <a:chExt cx="2116791" cy="3428999"/>
          </a:xfrm>
        </p:grpSpPr>
        <p:sp>
          <p:nvSpPr>
            <p:cNvPr id="432" name="Google Shape;432;p32"/>
            <p:cNvSpPr/>
            <p:nvPr/>
          </p:nvSpPr>
          <p:spPr>
            <a:xfrm>
              <a:off x="3940602"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3" name="Google Shape;433;p32"/>
            <p:cNvSpPr/>
            <p:nvPr/>
          </p:nvSpPr>
          <p:spPr>
            <a:xfrm>
              <a:off x="4715626"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4" name="Google Shape;434;p32"/>
            <p:cNvSpPr/>
            <p:nvPr/>
          </p:nvSpPr>
          <p:spPr>
            <a:xfrm>
              <a:off x="5490650"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435" name="Google Shape;435;p32"/>
          <p:cNvSpPr/>
          <p:nvPr/>
        </p:nvSpPr>
        <p:spPr>
          <a:xfrm flipH="1">
            <a:off x="16046505" y="0"/>
            <a:ext cx="2241495" cy="102870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6" name="Google Shape;436;p32"/>
          <p:cNvSpPr/>
          <p:nvPr/>
        </p:nvSpPr>
        <p:spPr>
          <a:xfrm>
            <a:off x="8528715" y="587829"/>
            <a:ext cx="9014049" cy="9025617"/>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437" name="Google Shape;437;p32"/>
          <p:cNvGraphicFramePr/>
          <p:nvPr/>
        </p:nvGraphicFramePr>
        <p:xfrm>
          <a:off x="8883738" y="1648333"/>
          <a:ext cx="3000000" cy="3000000"/>
        </p:xfrm>
        <a:graphic>
          <a:graphicData uri="http://schemas.openxmlformats.org/drawingml/2006/table">
            <a:tbl>
              <a:tblPr bandRow="1" firstCol="1" firstRow="1">
                <a:noFill/>
                <a:tableStyleId>{2485CD58-AB63-4994-9188-4E79A29DB4F4}</a:tableStyleId>
              </a:tblPr>
              <a:tblGrid>
                <a:gridCol w="3661350"/>
                <a:gridCol w="2853275"/>
                <a:gridCol w="1899025"/>
              </a:tblGrid>
              <a:tr h="521625">
                <a:tc>
                  <a:txBody>
                    <a:bodyPr/>
                    <a:lstStyle/>
                    <a:p>
                      <a:pPr indent="0" lvl="0" marL="0" marR="0" rtl="0" algn="ctr">
                        <a:lnSpc>
                          <a:spcPct val="115000"/>
                        </a:lnSpc>
                        <a:spcBef>
                          <a:spcPts val="0"/>
                        </a:spcBef>
                        <a:spcAft>
                          <a:spcPts val="0"/>
                        </a:spcAft>
                        <a:buClr>
                          <a:schemeClr val="dk1"/>
                        </a:buClr>
                        <a:buSzPts val="2600"/>
                        <a:buFont typeface="Calibri"/>
                        <a:buNone/>
                      </a:pPr>
                      <a:r>
                        <a:rPr b="1" lang="en-US" sz="2600" cap="none">
                          <a:solidFill>
                            <a:schemeClr val="dk1"/>
                          </a:solidFill>
                        </a:rPr>
                        <a:t>Hoạt động</a:t>
                      </a:r>
                      <a:endParaRPr b="1" sz="2600" cap="none">
                        <a:solidFill>
                          <a:schemeClr val="dk1"/>
                        </a:solidFill>
                        <a:latin typeface="Calibri"/>
                        <a:ea typeface="Calibri"/>
                        <a:cs typeface="Calibri"/>
                        <a:sym typeface="Calibri"/>
                      </a:endParaRPr>
                    </a:p>
                  </a:txBody>
                  <a:tcPr marT="0" marB="0" marR="1462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600"/>
                        <a:buFont typeface="Calibri"/>
                        <a:buNone/>
                      </a:pPr>
                      <a:r>
                        <a:rPr b="1" lang="en-US" sz="2600" cap="none">
                          <a:solidFill>
                            <a:schemeClr val="dk1"/>
                          </a:solidFill>
                        </a:rPr>
                        <a:t>Người thực hiện</a:t>
                      </a:r>
                      <a:endParaRPr b="1" sz="2600" cap="none">
                        <a:solidFill>
                          <a:schemeClr val="dk1"/>
                        </a:solidFill>
                        <a:latin typeface="Calibri"/>
                        <a:ea typeface="Calibri"/>
                        <a:cs typeface="Calibri"/>
                        <a:sym typeface="Calibri"/>
                      </a:endParaRPr>
                    </a:p>
                  </a:txBody>
                  <a:tcPr marT="0" marB="0" marR="1462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600"/>
                        <a:buFont typeface="Calibri"/>
                        <a:buNone/>
                      </a:pPr>
                      <a:r>
                        <a:rPr b="1" lang="en-US" sz="2600" cap="none">
                          <a:solidFill>
                            <a:schemeClr val="dk1"/>
                          </a:solidFill>
                        </a:rPr>
                        <a:t>Loại giá trị</a:t>
                      </a:r>
                      <a:endParaRPr b="1" sz="2600" cap="none">
                        <a:solidFill>
                          <a:schemeClr val="dk1"/>
                        </a:solidFill>
                        <a:latin typeface="Calibri"/>
                        <a:ea typeface="Calibri"/>
                        <a:cs typeface="Calibri"/>
                        <a:sym typeface="Calibri"/>
                      </a:endParaRPr>
                    </a:p>
                  </a:txBody>
                  <a:tcPr marT="0" marB="0" marR="1462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Gặp vấn đề cần hỗ trợ</a:t>
                      </a:r>
                      <a:endParaRPr b="1"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Khách hàng</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VA</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Gửi yêu cầu hỗ trợ</a:t>
                      </a:r>
                      <a:endParaRPr b="1"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Khách hàng</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AE5F1"/>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VA</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AE5F1"/>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Gửi phản hồi</a:t>
                      </a:r>
                      <a:endParaRPr b="1"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Khách hàng</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VA</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latin typeface="Calibri"/>
                          <a:ea typeface="Calibri"/>
                          <a:cs typeface="Calibri"/>
                          <a:sym typeface="Calibri"/>
                        </a:rPr>
                        <a:t>Gửi thông tin bổ sung</a:t>
                      </a:r>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b="0" lang="en-US" sz="1900" cap="none">
                          <a:solidFill>
                            <a:schemeClr val="dk1"/>
                          </a:solidFill>
                          <a:latin typeface="Calibri"/>
                          <a:ea typeface="Calibri"/>
                          <a:cs typeface="Calibri"/>
                          <a:sym typeface="Calibri"/>
                        </a:rPr>
                        <a:t>Khách hàng</a:t>
                      </a:r>
                      <a:endParaRPr b="0"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b="0" lang="en-US" sz="1900" cap="none">
                          <a:solidFill>
                            <a:schemeClr val="dk1"/>
                          </a:solidFill>
                          <a:latin typeface="Calibri"/>
                          <a:ea typeface="Calibri"/>
                          <a:cs typeface="Calibri"/>
                          <a:sym typeface="Calibri"/>
                        </a:rPr>
                        <a:t>NVA</a:t>
                      </a:r>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Nhận yêu cầu bổ sung</a:t>
                      </a:r>
                      <a:endParaRPr b="1"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Khách hàng</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NVA</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Theo dõi trạng thái yêu cầu</a:t>
                      </a:r>
                      <a:endParaRPr b="1"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Khách hàng</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NVA</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Xác nhận phản hồi</a:t>
                      </a:r>
                      <a:endParaRPr b="1"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Khách hàng</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VA</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Khảo sát hài lòng</a:t>
                      </a:r>
                      <a:endParaRPr b="1"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Khách hàng</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BVA</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Đóng yêu cầu</a:t>
                      </a:r>
                      <a:endParaRPr b="1"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Khách hàng</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VA</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Nhận yêu cầu</a:t>
                      </a:r>
                      <a:endParaRPr b="1"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Quản trị CNTT</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BVA</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DCE6F2"/>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Mở yêu cầu</a:t>
                      </a:r>
                      <a:endParaRPr b="1"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Quản trị CNTT</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BVA</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Phân loại yêu cầu</a:t>
                      </a:r>
                      <a:endParaRPr b="1"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Quản trị CNTT</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BVA</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DCE6F2"/>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Chuyển giao yêu cầu</a:t>
                      </a:r>
                      <a:endParaRPr b="1"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Quản trị CNTT</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BVA</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Xử lý yêu cầu</a:t>
                      </a:r>
                      <a:endParaRPr b="1"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Quản trị CNTT</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VA</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DCE6F2"/>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Gửi phản hồi</a:t>
                      </a:r>
                      <a:endParaRPr b="1"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Quản trị CNTT</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VA</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Cập nhật trạng thái yêu cầu</a:t>
                      </a:r>
                      <a:endParaRPr b="1"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Quản trị CNTT</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BVA</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Gửi yêu cầu bổ sung</a:t>
                      </a:r>
                      <a:endParaRPr b="1"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Quản trị CNTT</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NVA</a:t>
                      </a:r>
                      <a:endParaRPr sz="1900" cap="none">
                        <a:solidFill>
                          <a:schemeClr val="dk1"/>
                        </a:solidFill>
                        <a:latin typeface="Calibri"/>
                        <a:ea typeface="Calibri"/>
                        <a:cs typeface="Calibri"/>
                        <a:sym typeface="Calibri"/>
                      </a:endParaRPr>
                    </a:p>
                  </a:txBody>
                  <a:tcPr marT="0" marB="0" marR="10975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402275">
                <a:tc>
                  <a:txBody>
                    <a:bodyPr/>
                    <a:lstStyle/>
                    <a:p>
                      <a:pPr indent="0" lvl="0" marL="0" marR="0" rtl="0" algn="ctr">
                        <a:lnSpc>
                          <a:spcPct val="115000"/>
                        </a:lnSpc>
                        <a:spcBef>
                          <a:spcPts val="0"/>
                        </a:spcBef>
                        <a:spcAft>
                          <a:spcPts val="0"/>
                        </a:spcAft>
                        <a:buClr>
                          <a:schemeClr val="dk1"/>
                        </a:buClr>
                        <a:buSzPts val="1900"/>
                        <a:buFont typeface="Calibri"/>
                        <a:buNone/>
                      </a:pPr>
                      <a:r>
                        <a:rPr b="1" lang="en-US" sz="1900" cap="none">
                          <a:solidFill>
                            <a:schemeClr val="dk1"/>
                          </a:solidFill>
                        </a:rPr>
                        <a:t>Lưu trữ &amp; phân tích yêu cầu</a:t>
                      </a:r>
                      <a:endParaRPr b="1"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Quản trị CNTT</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c>
                  <a:txBody>
                    <a:bodyPr/>
                    <a:lstStyle/>
                    <a:p>
                      <a:pPr indent="0" lvl="0" marL="0" marR="0" rtl="0" algn="ctr">
                        <a:lnSpc>
                          <a:spcPct val="115000"/>
                        </a:lnSpc>
                        <a:spcBef>
                          <a:spcPts val="0"/>
                        </a:spcBef>
                        <a:spcAft>
                          <a:spcPts val="0"/>
                        </a:spcAft>
                        <a:buClr>
                          <a:schemeClr val="dk1"/>
                        </a:buClr>
                        <a:buSzPts val="1900"/>
                        <a:buFont typeface="Calibri"/>
                        <a:buNone/>
                      </a:pPr>
                      <a:r>
                        <a:rPr lang="en-US" sz="1900" cap="none">
                          <a:solidFill>
                            <a:schemeClr val="dk1"/>
                          </a:solidFill>
                        </a:rPr>
                        <a:t>BVA</a:t>
                      </a:r>
                      <a:endParaRPr sz="1900" cap="none">
                        <a:solidFill>
                          <a:schemeClr val="dk1"/>
                        </a:solidFill>
                        <a:latin typeface="Calibri"/>
                        <a:ea typeface="Calibri"/>
                        <a:cs typeface="Calibri"/>
                        <a:sym typeface="Calibri"/>
                      </a:endParaRPr>
                    </a:p>
                  </a:txBody>
                  <a:tcPr marT="0" marB="0" marR="109750" marL="731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CE6F2"/>
                    </a:solidFill>
                  </a:tcPr>
                </a:tc>
              </a:tr>
            </a:tbl>
          </a:graphicData>
        </a:graphic>
      </p:graphicFrame>
      <p:sp>
        <p:nvSpPr>
          <p:cNvPr id="438" name="Google Shape;438;p32"/>
          <p:cNvSpPr txBox="1"/>
          <p:nvPr/>
        </p:nvSpPr>
        <p:spPr>
          <a:xfrm>
            <a:off x="1133854" y="468829"/>
            <a:ext cx="15961131" cy="1163768"/>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6000">
                <a:solidFill>
                  <a:schemeClr val="dk2"/>
                </a:solidFill>
                <a:latin typeface="Calibri"/>
                <a:ea typeface="Calibri"/>
                <a:cs typeface="Calibri"/>
                <a:sym typeface="Calibri"/>
              </a:rPr>
              <a:t>Phân tích định tính</a:t>
            </a:r>
            <a:endParaRPr b="1" sz="6000" u="none">
              <a:solidFill>
                <a:schemeClr val="dk2"/>
              </a:solidFill>
              <a:latin typeface="Calibri"/>
              <a:ea typeface="Calibri"/>
              <a:cs typeface="Calibri"/>
              <a:sym typeface="Calibri"/>
            </a:endParaRPr>
          </a:p>
        </p:txBody>
      </p:sp>
    </p:spTree>
  </p:cSld>
  <p:clrMapOvr>
    <a:masterClrMapping/>
  </p:clrMapOvr>
  <p:transition spd="slow">
    <p:randomBar dir="vert"/>
  </p:transition>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3" name="Shape 443"/>
        <p:cNvGrpSpPr/>
        <p:nvPr/>
      </p:nvGrpSpPr>
      <p:grpSpPr>
        <a:xfrm>
          <a:off x="0" y="0"/>
          <a:ext cx="0" cy="0"/>
          <a:chOff x="0" y="0"/>
          <a:chExt cx="0" cy="0"/>
        </a:xfrm>
      </p:grpSpPr>
      <p:sp>
        <p:nvSpPr>
          <p:cNvPr id="444" name="Google Shape;444;p33"/>
          <p:cNvSpPr/>
          <p:nvPr/>
        </p:nvSpPr>
        <p:spPr>
          <a:xfrm>
            <a:off x="0" y="0"/>
            <a:ext cx="18287998" cy="1028604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5" name="Google Shape;445;p33"/>
          <p:cNvSpPr txBox="1"/>
          <p:nvPr/>
        </p:nvSpPr>
        <p:spPr>
          <a:xfrm>
            <a:off x="13901863" y="3034665"/>
            <a:ext cx="3704436" cy="4269105"/>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b="1" lang="en-US" sz="5600" u="none">
                <a:solidFill>
                  <a:schemeClr val="dk1"/>
                </a:solidFill>
                <a:latin typeface="Calibri"/>
                <a:ea typeface="Calibri"/>
                <a:cs typeface="Calibri"/>
                <a:sym typeface="Calibri"/>
              </a:rPr>
              <a:t>Phân tích sự lãng phí</a:t>
            </a:r>
            <a:endParaRPr b="1" sz="5600" u="none">
              <a:solidFill>
                <a:schemeClr val="dk1"/>
              </a:solidFill>
              <a:latin typeface="Calibri"/>
              <a:ea typeface="Calibri"/>
              <a:cs typeface="Calibri"/>
              <a:sym typeface="Calibri"/>
            </a:endParaRPr>
          </a:p>
        </p:txBody>
      </p:sp>
      <p:sp>
        <p:nvSpPr>
          <p:cNvPr id="446" name="Google Shape;446;p33"/>
          <p:cNvSpPr/>
          <p:nvPr/>
        </p:nvSpPr>
        <p:spPr>
          <a:xfrm rot="-5400000">
            <a:off x="5150960" y="-1240850"/>
            <a:ext cx="2573217" cy="1287513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7" name="Google Shape;447;p33"/>
          <p:cNvSpPr/>
          <p:nvPr/>
        </p:nvSpPr>
        <p:spPr>
          <a:xfrm>
            <a:off x="453127" y="996462"/>
            <a:ext cx="12123948" cy="8400510"/>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8" name="Google Shape;448;p33"/>
          <p:cNvSpPr/>
          <p:nvPr/>
        </p:nvSpPr>
        <p:spPr>
          <a:xfrm rot="5400000">
            <a:off x="11925671" y="5088146"/>
            <a:ext cx="2578608" cy="228573"/>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449" name="Google Shape;449;p33"/>
          <p:cNvGraphicFramePr/>
          <p:nvPr/>
        </p:nvGraphicFramePr>
        <p:xfrm>
          <a:off x="817857" y="2227588"/>
          <a:ext cx="3000000" cy="3000000"/>
        </p:xfrm>
        <a:graphic>
          <a:graphicData uri="http://schemas.openxmlformats.org/drawingml/2006/table">
            <a:tbl>
              <a:tblPr bandRow="1" firstCol="1" firstRow="1">
                <a:noFill/>
                <a:tableStyleId>{2485CD58-AB63-4994-9188-4E79A29DB4F4}</a:tableStyleId>
              </a:tblPr>
              <a:tblGrid>
                <a:gridCol w="2676225"/>
                <a:gridCol w="8736250"/>
              </a:tblGrid>
              <a:tr h="1610450">
                <a:tc>
                  <a:txBody>
                    <a:bodyPr/>
                    <a:lstStyle/>
                    <a:p>
                      <a:pPr indent="0" lvl="0" marL="0" marR="0" rtl="0" algn="ctr">
                        <a:lnSpc>
                          <a:spcPct val="115000"/>
                        </a:lnSpc>
                        <a:spcBef>
                          <a:spcPts val="0"/>
                        </a:spcBef>
                        <a:spcAft>
                          <a:spcPts val="0"/>
                        </a:spcAft>
                        <a:buClr>
                          <a:schemeClr val="lt1"/>
                        </a:buClr>
                        <a:buSzPts val="3100"/>
                        <a:buFont typeface="Calibri"/>
                        <a:buNone/>
                      </a:pPr>
                      <a:r>
                        <a:rPr b="0" lang="en-US" sz="3100" cap="none">
                          <a:solidFill>
                            <a:schemeClr val="lt1"/>
                          </a:solidFill>
                        </a:rPr>
                        <a:t>LOẠI LÃNG PHÍ</a:t>
                      </a:r>
                      <a:endParaRPr b="0" sz="3100" cap="none">
                        <a:solidFill>
                          <a:schemeClr val="lt1"/>
                        </a:solidFill>
                        <a:latin typeface="Calibri"/>
                        <a:ea typeface="Calibri"/>
                        <a:cs typeface="Calibri"/>
                        <a:sym typeface="Calibri"/>
                      </a:endParaRPr>
                    </a:p>
                  </a:txBody>
                  <a:tcPr marT="266975" marB="266975" marR="266975" marL="2669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505356"/>
                    </a:solidFill>
                  </a:tcPr>
                </a:tc>
                <a:tc>
                  <a:txBody>
                    <a:bodyPr/>
                    <a:lstStyle/>
                    <a:p>
                      <a:pPr indent="0" lvl="0" marL="0" marR="0" rtl="0" algn="ctr">
                        <a:lnSpc>
                          <a:spcPct val="115000"/>
                        </a:lnSpc>
                        <a:spcBef>
                          <a:spcPts val="0"/>
                        </a:spcBef>
                        <a:spcAft>
                          <a:spcPts val="0"/>
                        </a:spcAft>
                        <a:buClr>
                          <a:schemeClr val="lt1"/>
                        </a:buClr>
                        <a:buSzPts val="3100"/>
                        <a:buFont typeface="Calibri"/>
                        <a:buNone/>
                      </a:pPr>
                      <a:r>
                        <a:rPr b="0" lang="en-US" sz="3100" cap="none">
                          <a:solidFill>
                            <a:schemeClr val="lt1"/>
                          </a:solidFill>
                        </a:rPr>
                        <a:t>VÍ DỤ TRONG QUY TRÌNH</a:t>
                      </a:r>
                      <a:endParaRPr b="0" sz="3100" cap="none">
                        <a:solidFill>
                          <a:schemeClr val="lt1"/>
                        </a:solidFill>
                        <a:latin typeface="Calibri"/>
                        <a:ea typeface="Calibri"/>
                        <a:cs typeface="Calibri"/>
                        <a:sym typeface="Calibri"/>
                      </a:endParaRPr>
                    </a:p>
                  </a:txBody>
                  <a:tcPr marT="266975" marB="266975" marR="266975" marL="2669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505356"/>
                    </a:solidFill>
                  </a:tcPr>
                </a:tc>
              </a:tr>
              <a:tr h="1442600">
                <a:tc>
                  <a:txBody>
                    <a:bodyPr/>
                    <a:lstStyle/>
                    <a:p>
                      <a:pPr indent="0" lvl="0" marL="0" marR="0" rtl="0" algn="ctr">
                        <a:lnSpc>
                          <a:spcPct val="115000"/>
                        </a:lnSpc>
                        <a:spcBef>
                          <a:spcPts val="0"/>
                        </a:spcBef>
                        <a:spcAft>
                          <a:spcPts val="0"/>
                        </a:spcAft>
                        <a:buClr>
                          <a:schemeClr val="dk1"/>
                        </a:buClr>
                        <a:buSzPts val="2600"/>
                        <a:buFont typeface="Calibri"/>
                        <a:buNone/>
                      </a:pPr>
                      <a:r>
                        <a:rPr b="1" lang="en-US" sz="2600" cap="none">
                          <a:solidFill>
                            <a:schemeClr val="dk1"/>
                          </a:solidFill>
                        </a:rPr>
                        <a:t>Move</a:t>
                      </a:r>
                      <a:endParaRPr b="1" sz="2600" cap="none">
                        <a:solidFill>
                          <a:schemeClr val="dk1"/>
                        </a:solidFill>
                        <a:latin typeface="Calibri"/>
                        <a:ea typeface="Calibri"/>
                        <a:cs typeface="Calibri"/>
                        <a:sym typeface="Calibri"/>
                      </a:endParaRPr>
                    </a:p>
                  </a:txBody>
                  <a:tcPr marT="266975" marB="266975" marR="266975" marL="2669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cap="none">
                          <a:solidFill>
                            <a:schemeClr val="dk1"/>
                          </a:solidFill>
                        </a:rPr>
                        <a:t>Chuyển yêu cầu giữa các bộ phận CNTT gây chậm trễ. Gửi thông tin qua nhiều người gây trùng lặp.</a:t>
                      </a:r>
                      <a:endParaRPr sz="2600" cap="none">
                        <a:solidFill>
                          <a:schemeClr val="dk1"/>
                        </a:solidFill>
                        <a:latin typeface="Calibri"/>
                        <a:ea typeface="Calibri"/>
                        <a:cs typeface="Calibri"/>
                        <a:sym typeface="Calibri"/>
                      </a:endParaRPr>
                    </a:p>
                  </a:txBody>
                  <a:tcPr marT="266975" marB="266975" marR="266975" marL="2669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442600">
                <a:tc>
                  <a:txBody>
                    <a:bodyPr/>
                    <a:lstStyle/>
                    <a:p>
                      <a:pPr indent="0" lvl="0" marL="0" marR="0" rtl="0" algn="ctr">
                        <a:lnSpc>
                          <a:spcPct val="115000"/>
                        </a:lnSpc>
                        <a:spcBef>
                          <a:spcPts val="0"/>
                        </a:spcBef>
                        <a:spcAft>
                          <a:spcPts val="0"/>
                        </a:spcAft>
                        <a:buClr>
                          <a:schemeClr val="dk1"/>
                        </a:buClr>
                        <a:buSzPts val="2600"/>
                        <a:buFont typeface="Calibri"/>
                        <a:buNone/>
                      </a:pPr>
                      <a:r>
                        <a:rPr b="1" lang="en-US" sz="2600" cap="none">
                          <a:solidFill>
                            <a:schemeClr val="dk1"/>
                          </a:solidFill>
                        </a:rPr>
                        <a:t>Hold</a:t>
                      </a:r>
                      <a:endParaRPr b="1" sz="2600" cap="none">
                        <a:solidFill>
                          <a:schemeClr val="dk1"/>
                        </a:solidFill>
                        <a:latin typeface="Calibri"/>
                        <a:ea typeface="Calibri"/>
                        <a:cs typeface="Calibri"/>
                        <a:sym typeface="Calibri"/>
                      </a:endParaRPr>
                    </a:p>
                  </a:txBody>
                  <a:tcPr marT="266975" marB="266975" marR="266975" marL="2669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000000">
                        <a:alpha val="7450"/>
                      </a:srgbClr>
                    </a:solidFill>
                  </a:tcP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cap="none">
                          <a:solidFill>
                            <a:schemeClr val="dk1"/>
                          </a:solidFill>
                        </a:rPr>
                        <a:t>Chờ khách hàng bổ sung thông tin mới tiếp tục xử lý. Chờ xác nhận phản hồi trước khi đóng yêu cầu.</a:t>
                      </a:r>
                      <a:endParaRPr sz="2600" cap="none">
                        <a:solidFill>
                          <a:schemeClr val="dk1"/>
                        </a:solidFill>
                        <a:latin typeface="Calibri"/>
                        <a:ea typeface="Calibri"/>
                        <a:cs typeface="Calibri"/>
                        <a:sym typeface="Calibri"/>
                      </a:endParaRPr>
                    </a:p>
                  </a:txBody>
                  <a:tcPr marT="266975" marB="266975" marR="266975" marL="2669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000000">
                        <a:alpha val="7450"/>
                      </a:srgbClr>
                    </a:solidFill>
                  </a:tcPr>
                </a:tc>
              </a:tr>
              <a:tr h="1442600">
                <a:tc>
                  <a:txBody>
                    <a:bodyPr/>
                    <a:lstStyle/>
                    <a:p>
                      <a:pPr indent="0" lvl="0" marL="0" marR="0" rtl="0" algn="ctr">
                        <a:lnSpc>
                          <a:spcPct val="115000"/>
                        </a:lnSpc>
                        <a:spcBef>
                          <a:spcPts val="0"/>
                        </a:spcBef>
                        <a:spcAft>
                          <a:spcPts val="0"/>
                        </a:spcAft>
                        <a:buClr>
                          <a:schemeClr val="dk1"/>
                        </a:buClr>
                        <a:buSzPts val="2600"/>
                        <a:buFont typeface="Calibri"/>
                        <a:buNone/>
                      </a:pPr>
                      <a:r>
                        <a:rPr b="1" lang="en-US" sz="2600" cap="none">
                          <a:solidFill>
                            <a:schemeClr val="dk1"/>
                          </a:solidFill>
                        </a:rPr>
                        <a:t>Over-do</a:t>
                      </a:r>
                      <a:endParaRPr b="1" sz="2600" cap="none">
                        <a:solidFill>
                          <a:schemeClr val="dk1"/>
                        </a:solidFill>
                        <a:latin typeface="Calibri"/>
                        <a:ea typeface="Calibri"/>
                        <a:cs typeface="Calibri"/>
                        <a:sym typeface="Calibri"/>
                      </a:endParaRPr>
                    </a:p>
                  </a:txBody>
                  <a:tcPr marT="266975" marB="266975" marR="266975" marL="2669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cap="none">
                          <a:solidFill>
                            <a:schemeClr val="dk1"/>
                          </a:solidFill>
                        </a:rPr>
                        <a:t>Cập nhật trạng thái thủ công thay vì tự động. Gửi đi gửi lại nhiều lần do yêu cầu chưa rõ ràng.</a:t>
                      </a:r>
                      <a:endParaRPr sz="2600" cap="none">
                        <a:solidFill>
                          <a:schemeClr val="dk1"/>
                        </a:solidFill>
                        <a:latin typeface="Calibri"/>
                        <a:ea typeface="Calibri"/>
                        <a:cs typeface="Calibri"/>
                        <a:sym typeface="Calibri"/>
                      </a:endParaRPr>
                    </a:p>
                  </a:txBody>
                  <a:tcPr marT="266975" marB="266975" marR="266975" marL="2669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
        <p:nvSpPr>
          <p:cNvPr id="450" name="Google Shape;450;p33"/>
          <p:cNvSpPr txBox="1"/>
          <p:nvPr/>
        </p:nvSpPr>
        <p:spPr>
          <a:xfrm>
            <a:off x="1133854" y="468829"/>
            <a:ext cx="15961131" cy="1163768"/>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6000">
                <a:solidFill>
                  <a:schemeClr val="dk2"/>
                </a:solidFill>
                <a:latin typeface="Calibri"/>
                <a:ea typeface="Calibri"/>
                <a:cs typeface="Calibri"/>
                <a:sym typeface="Calibri"/>
              </a:rPr>
              <a:t>Phân tích định tính</a:t>
            </a:r>
            <a:endParaRPr b="1" sz="6000" u="none">
              <a:solidFill>
                <a:schemeClr val="dk2"/>
              </a:solidFill>
              <a:latin typeface="Calibri"/>
              <a:ea typeface="Calibri"/>
              <a:cs typeface="Calibri"/>
              <a:sym typeface="Calibri"/>
            </a:endParaRPr>
          </a:p>
        </p:txBody>
      </p:sp>
    </p:spTree>
  </p:cSld>
  <p:clrMapOvr>
    <a:masterClrMapping/>
  </p:clrMapOvr>
  <p:transition spd="slow">
    <p:randomBar dir="vert"/>
  </p:transition>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5" name="Shape 455"/>
        <p:cNvGrpSpPr/>
        <p:nvPr/>
      </p:nvGrpSpPr>
      <p:grpSpPr>
        <a:xfrm>
          <a:off x="0" y="0"/>
          <a:ext cx="0" cy="0"/>
          <a:chOff x="0" y="0"/>
          <a:chExt cx="0" cy="0"/>
        </a:xfrm>
      </p:grpSpPr>
      <p:sp>
        <p:nvSpPr>
          <p:cNvPr id="456" name="Google Shape;456;p34"/>
          <p:cNvSpPr/>
          <p:nvPr/>
        </p:nvSpPr>
        <p:spPr>
          <a:xfrm>
            <a:off x="0" y="0"/>
            <a:ext cx="18288000"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57" name="Google Shape;457;p34"/>
          <p:cNvSpPr/>
          <p:nvPr/>
        </p:nvSpPr>
        <p:spPr>
          <a:xfrm>
            <a:off x="5711553" y="2600181"/>
            <a:ext cx="6858000" cy="27432"/>
          </a:xfrm>
          <a:custGeom>
            <a:rect b="b" l="l" r="r" t="t"/>
            <a:pathLst>
              <a:path extrusionOk="0" fill="none" h="27432" w="6858000">
                <a:moveTo>
                  <a:pt x="0" y="0"/>
                </a:moveTo>
                <a:cubicBezTo>
                  <a:pt x="215590" y="-30068"/>
                  <a:pt x="451130" y="3342"/>
                  <a:pt x="685800" y="0"/>
                </a:cubicBezTo>
                <a:cubicBezTo>
                  <a:pt x="920470" y="-3342"/>
                  <a:pt x="1074689" y="-1124"/>
                  <a:pt x="1440180" y="0"/>
                </a:cubicBezTo>
                <a:cubicBezTo>
                  <a:pt x="1805671" y="1124"/>
                  <a:pt x="1804503" y="24385"/>
                  <a:pt x="2057400" y="0"/>
                </a:cubicBezTo>
                <a:cubicBezTo>
                  <a:pt x="2310297" y="-24385"/>
                  <a:pt x="2441267" y="14201"/>
                  <a:pt x="2606040" y="0"/>
                </a:cubicBezTo>
                <a:cubicBezTo>
                  <a:pt x="2770813" y="-14201"/>
                  <a:pt x="3030077" y="-8591"/>
                  <a:pt x="3154680" y="0"/>
                </a:cubicBezTo>
                <a:cubicBezTo>
                  <a:pt x="3279283" y="8591"/>
                  <a:pt x="3408730" y="2964"/>
                  <a:pt x="3634740" y="0"/>
                </a:cubicBezTo>
                <a:cubicBezTo>
                  <a:pt x="3860750" y="-2964"/>
                  <a:pt x="4113360" y="31645"/>
                  <a:pt x="4457700" y="0"/>
                </a:cubicBezTo>
                <a:cubicBezTo>
                  <a:pt x="4802040" y="-31645"/>
                  <a:pt x="4891056" y="-34232"/>
                  <a:pt x="5280660" y="0"/>
                </a:cubicBezTo>
                <a:cubicBezTo>
                  <a:pt x="5670264" y="34232"/>
                  <a:pt x="5850574" y="-30118"/>
                  <a:pt x="6103620" y="0"/>
                </a:cubicBezTo>
                <a:cubicBezTo>
                  <a:pt x="6356666" y="30118"/>
                  <a:pt x="6500548" y="26566"/>
                  <a:pt x="6858000" y="0"/>
                </a:cubicBezTo>
                <a:cubicBezTo>
                  <a:pt x="6858934" y="12270"/>
                  <a:pt x="6856937" y="20068"/>
                  <a:pt x="6858000" y="27432"/>
                </a:cubicBezTo>
                <a:cubicBezTo>
                  <a:pt x="6631559" y="18669"/>
                  <a:pt x="6328621" y="9880"/>
                  <a:pt x="6172200" y="27432"/>
                </a:cubicBezTo>
                <a:cubicBezTo>
                  <a:pt x="6015779" y="44984"/>
                  <a:pt x="5587593" y="50957"/>
                  <a:pt x="5417820" y="27432"/>
                </a:cubicBezTo>
                <a:cubicBezTo>
                  <a:pt x="5248047" y="3907"/>
                  <a:pt x="5064249" y="35470"/>
                  <a:pt x="4937760" y="27432"/>
                </a:cubicBezTo>
                <a:cubicBezTo>
                  <a:pt x="4811271" y="19394"/>
                  <a:pt x="4608241" y="38748"/>
                  <a:pt x="4457700" y="27432"/>
                </a:cubicBezTo>
                <a:cubicBezTo>
                  <a:pt x="4307159" y="16116"/>
                  <a:pt x="4159191" y="16480"/>
                  <a:pt x="3977640" y="27432"/>
                </a:cubicBezTo>
                <a:cubicBezTo>
                  <a:pt x="3796089" y="38384"/>
                  <a:pt x="3667146" y="13299"/>
                  <a:pt x="3429000" y="27432"/>
                </a:cubicBezTo>
                <a:cubicBezTo>
                  <a:pt x="3190854" y="41565"/>
                  <a:pt x="3107099" y="22812"/>
                  <a:pt x="2880360" y="27432"/>
                </a:cubicBezTo>
                <a:cubicBezTo>
                  <a:pt x="2653621" y="32052"/>
                  <a:pt x="2590509" y="47999"/>
                  <a:pt x="2331720" y="27432"/>
                </a:cubicBezTo>
                <a:cubicBezTo>
                  <a:pt x="2072931" y="6865"/>
                  <a:pt x="1918868" y="13213"/>
                  <a:pt x="1783080" y="27432"/>
                </a:cubicBezTo>
                <a:cubicBezTo>
                  <a:pt x="1647292" y="41651"/>
                  <a:pt x="1435571" y="28957"/>
                  <a:pt x="1234440" y="27432"/>
                </a:cubicBezTo>
                <a:cubicBezTo>
                  <a:pt x="1033309" y="25907"/>
                  <a:pt x="360779" y="-20159"/>
                  <a:pt x="0" y="27432"/>
                </a:cubicBezTo>
                <a:cubicBezTo>
                  <a:pt x="-1194" y="21937"/>
                  <a:pt x="1202" y="7917"/>
                  <a:pt x="0" y="0"/>
                </a:cubicBezTo>
                <a:close/>
              </a:path>
              <a:path extrusionOk="0" h="27432" w="6858000">
                <a:moveTo>
                  <a:pt x="0" y="0"/>
                </a:moveTo>
                <a:cubicBezTo>
                  <a:pt x="199753" y="11129"/>
                  <a:pt x="427543" y="-24377"/>
                  <a:pt x="548640" y="0"/>
                </a:cubicBezTo>
                <a:cubicBezTo>
                  <a:pt x="669737" y="24377"/>
                  <a:pt x="858975" y="-6980"/>
                  <a:pt x="1028700" y="0"/>
                </a:cubicBezTo>
                <a:cubicBezTo>
                  <a:pt x="1198425" y="6980"/>
                  <a:pt x="1339223" y="9579"/>
                  <a:pt x="1577340" y="0"/>
                </a:cubicBezTo>
                <a:cubicBezTo>
                  <a:pt x="1815457" y="-9579"/>
                  <a:pt x="1981259" y="26161"/>
                  <a:pt x="2263140" y="0"/>
                </a:cubicBezTo>
                <a:cubicBezTo>
                  <a:pt x="2545021" y="-26161"/>
                  <a:pt x="2797354" y="3173"/>
                  <a:pt x="3017520" y="0"/>
                </a:cubicBezTo>
                <a:cubicBezTo>
                  <a:pt x="3237686" y="-3173"/>
                  <a:pt x="3502108" y="34170"/>
                  <a:pt x="3840480" y="0"/>
                </a:cubicBezTo>
                <a:cubicBezTo>
                  <a:pt x="4178852" y="-34170"/>
                  <a:pt x="4330073" y="24591"/>
                  <a:pt x="4663440" y="0"/>
                </a:cubicBezTo>
                <a:cubicBezTo>
                  <a:pt x="4996807" y="-24591"/>
                  <a:pt x="5064374" y="-9832"/>
                  <a:pt x="5280660" y="0"/>
                </a:cubicBezTo>
                <a:cubicBezTo>
                  <a:pt x="5496946" y="9832"/>
                  <a:pt x="5660598" y="-22499"/>
                  <a:pt x="6035040" y="0"/>
                </a:cubicBezTo>
                <a:cubicBezTo>
                  <a:pt x="6409482" y="22499"/>
                  <a:pt x="6465852" y="8665"/>
                  <a:pt x="6858000" y="0"/>
                </a:cubicBezTo>
                <a:cubicBezTo>
                  <a:pt x="6858316" y="13405"/>
                  <a:pt x="6858486" y="14360"/>
                  <a:pt x="6858000" y="27432"/>
                </a:cubicBezTo>
                <a:cubicBezTo>
                  <a:pt x="6561421" y="57414"/>
                  <a:pt x="6483029" y="41776"/>
                  <a:pt x="6172200" y="27432"/>
                </a:cubicBezTo>
                <a:cubicBezTo>
                  <a:pt x="5861371" y="13088"/>
                  <a:pt x="5665550" y="52650"/>
                  <a:pt x="5417820" y="27432"/>
                </a:cubicBezTo>
                <a:cubicBezTo>
                  <a:pt x="5170090" y="2214"/>
                  <a:pt x="4952853" y="56369"/>
                  <a:pt x="4800600" y="27432"/>
                </a:cubicBezTo>
                <a:cubicBezTo>
                  <a:pt x="4648347" y="-1505"/>
                  <a:pt x="4376162" y="9762"/>
                  <a:pt x="4183380" y="27432"/>
                </a:cubicBezTo>
                <a:cubicBezTo>
                  <a:pt x="3990598" y="45102"/>
                  <a:pt x="3680061" y="65071"/>
                  <a:pt x="3360420" y="27432"/>
                </a:cubicBezTo>
                <a:cubicBezTo>
                  <a:pt x="3040779" y="-10207"/>
                  <a:pt x="3085116" y="25176"/>
                  <a:pt x="2811780" y="27432"/>
                </a:cubicBezTo>
                <a:cubicBezTo>
                  <a:pt x="2538444" y="29688"/>
                  <a:pt x="2242657" y="48552"/>
                  <a:pt x="2057400" y="27432"/>
                </a:cubicBezTo>
                <a:cubicBezTo>
                  <a:pt x="1872143" y="6312"/>
                  <a:pt x="1686102" y="29937"/>
                  <a:pt x="1577340" y="27432"/>
                </a:cubicBezTo>
                <a:cubicBezTo>
                  <a:pt x="1468578" y="24927"/>
                  <a:pt x="1195030" y="38035"/>
                  <a:pt x="891540" y="27432"/>
                </a:cubicBezTo>
                <a:cubicBezTo>
                  <a:pt x="588050" y="16829"/>
                  <a:pt x="299230" y="-3970"/>
                  <a:pt x="0" y="27432"/>
                </a:cubicBezTo>
                <a:cubicBezTo>
                  <a:pt x="-116" y="21844"/>
                  <a:pt x="591" y="6534"/>
                  <a:pt x="0" y="0"/>
                </a:cubicBezTo>
                <a:close/>
              </a:path>
            </a:pathLst>
          </a:custGeom>
          <a:solidFill>
            <a:schemeClr val="accent2"/>
          </a:solidFill>
          <a:ln cap="rnd" cmpd="sng" w="4127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458" name="Google Shape;458;p34"/>
          <p:cNvGraphicFramePr/>
          <p:nvPr/>
        </p:nvGraphicFramePr>
        <p:xfrm>
          <a:off x="621596" y="3126819"/>
          <a:ext cx="3000000" cy="3000000"/>
        </p:xfrm>
        <a:graphic>
          <a:graphicData uri="http://schemas.openxmlformats.org/drawingml/2006/table">
            <a:tbl>
              <a:tblPr>
                <a:noFill/>
                <a:tableStyleId>{F3CBF6C8-9D11-4725-B234-F5657C738824}</a:tableStyleId>
              </a:tblPr>
              <a:tblGrid>
                <a:gridCol w="4407850"/>
              </a:tblGrid>
              <a:tr h="592650">
                <a:tc>
                  <a:txBody>
                    <a:bodyPr/>
                    <a:lstStyle/>
                    <a:p>
                      <a:pPr indent="0" lvl="0" marL="0" marR="0" rtl="0" algn="l">
                        <a:lnSpc>
                          <a:spcPct val="100000"/>
                        </a:lnSpc>
                        <a:spcBef>
                          <a:spcPts val="0"/>
                        </a:spcBef>
                        <a:spcAft>
                          <a:spcPts val="0"/>
                        </a:spcAft>
                        <a:buNone/>
                      </a:pPr>
                      <a:r>
                        <a:rPr b="1" lang="en-US" sz="3300">
                          <a:solidFill>
                            <a:srgbClr val="000000"/>
                          </a:solidFill>
                          <a:latin typeface="Times New Roman"/>
                          <a:ea typeface="Times New Roman"/>
                          <a:cs typeface="Times New Roman"/>
                          <a:sym typeface="Times New Roman"/>
                        </a:rPr>
                        <a:t>Thời gian</a:t>
                      </a:r>
                      <a:endParaRPr sz="2200">
                        <a:latin typeface="Times New Roman"/>
                        <a:ea typeface="Times New Roman"/>
                        <a:cs typeface="Times New Roman"/>
                        <a:sym typeface="Times New Roman"/>
                      </a:endParaRPr>
                    </a:p>
                  </a:txBody>
                  <a:tcPr marT="35725" marB="35725" marR="35725" marL="3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r>
              <a:tr h="3993125">
                <a:tc>
                  <a:txBody>
                    <a:bodyPr/>
                    <a:lstStyle/>
                    <a:p>
                      <a:pPr indent="0" lvl="0" marL="0" marR="0" rtl="0" algn="l">
                        <a:spcBef>
                          <a:spcPts val="0"/>
                        </a:spcBef>
                        <a:spcAft>
                          <a:spcPts val="0"/>
                        </a:spcAft>
                        <a:buNone/>
                      </a:pPr>
                      <a:r>
                        <a:t/>
                      </a:r>
                      <a:endParaRPr sz="1800"/>
                    </a:p>
                  </a:txBody>
                  <a:tcPr marT="35725" marB="35725" marR="35725" marL="357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pic>
        <p:nvPicPr>
          <p:cNvPr id="459" name="Google Shape;459;p34"/>
          <p:cNvPicPr preferRelativeResize="0"/>
          <p:nvPr/>
        </p:nvPicPr>
        <p:blipFill rotWithShape="1">
          <a:blip r:embed="rId3">
            <a:alphaModFix/>
          </a:blip>
          <a:srcRect b="0" l="0" r="0" t="0"/>
          <a:stretch/>
        </p:blipFill>
        <p:spPr>
          <a:xfrm>
            <a:off x="5181600" y="3126819"/>
            <a:ext cx="12293332" cy="4192936"/>
          </a:xfrm>
          <a:prstGeom prst="rect">
            <a:avLst/>
          </a:prstGeom>
          <a:noFill/>
          <a:ln>
            <a:noFill/>
          </a:ln>
        </p:spPr>
      </p:pic>
      <p:sp>
        <p:nvSpPr>
          <p:cNvPr id="460" name="Google Shape;460;p34"/>
          <p:cNvSpPr txBox="1"/>
          <p:nvPr/>
        </p:nvSpPr>
        <p:spPr>
          <a:xfrm>
            <a:off x="1133854" y="468829"/>
            <a:ext cx="15961131" cy="1163768"/>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6000">
                <a:solidFill>
                  <a:schemeClr val="dk2"/>
                </a:solidFill>
                <a:latin typeface="Calibri"/>
                <a:ea typeface="Calibri"/>
                <a:cs typeface="Calibri"/>
                <a:sym typeface="Calibri"/>
              </a:rPr>
              <a:t>Phân tích định lượng</a:t>
            </a:r>
            <a:endParaRPr b="1" sz="6000" u="none">
              <a:solidFill>
                <a:schemeClr val="dk2"/>
              </a:solidFill>
              <a:latin typeface="Calibri"/>
              <a:ea typeface="Calibri"/>
              <a:cs typeface="Calibri"/>
              <a:sym typeface="Calibri"/>
            </a:endParaRPr>
          </a:p>
        </p:txBody>
      </p:sp>
    </p:spTree>
  </p:cSld>
  <p:clrMapOvr>
    <a:masterClrMapping/>
  </p:clrMapOvr>
  <p:transition spd="slow">
    <p:randomBar dir="vert"/>
  </p:transition>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5" name="Shape 465"/>
        <p:cNvGrpSpPr/>
        <p:nvPr/>
      </p:nvGrpSpPr>
      <p:grpSpPr>
        <a:xfrm>
          <a:off x="0" y="0"/>
          <a:ext cx="0" cy="0"/>
          <a:chOff x="0" y="0"/>
          <a:chExt cx="0" cy="0"/>
        </a:xfrm>
      </p:grpSpPr>
      <p:sp>
        <p:nvSpPr>
          <p:cNvPr id="466" name="Google Shape;466;p35"/>
          <p:cNvSpPr/>
          <p:nvPr/>
        </p:nvSpPr>
        <p:spPr>
          <a:xfrm>
            <a:off x="0" y="0"/>
            <a:ext cx="18287998" cy="1028604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67" name="Google Shape;467;p35"/>
          <p:cNvSpPr/>
          <p:nvPr/>
        </p:nvSpPr>
        <p:spPr>
          <a:xfrm rot="-5400000">
            <a:off x="5150960" y="-1240850"/>
            <a:ext cx="2573217" cy="1287513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68" name="Google Shape;468;p35"/>
          <p:cNvSpPr/>
          <p:nvPr/>
        </p:nvSpPr>
        <p:spPr>
          <a:xfrm>
            <a:off x="453127" y="996462"/>
            <a:ext cx="12123948" cy="8400510"/>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69" name="Google Shape;469;p35"/>
          <p:cNvSpPr/>
          <p:nvPr/>
        </p:nvSpPr>
        <p:spPr>
          <a:xfrm rot="5400000">
            <a:off x="11925671" y="5088146"/>
            <a:ext cx="2578608" cy="228573"/>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470" name="Google Shape;470;p35"/>
          <p:cNvGraphicFramePr/>
          <p:nvPr/>
        </p:nvGraphicFramePr>
        <p:xfrm>
          <a:off x="457200" y="1600200"/>
          <a:ext cx="3000000" cy="3000000"/>
        </p:xfrm>
        <a:graphic>
          <a:graphicData uri="http://schemas.openxmlformats.org/drawingml/2006/table">
            <a:tbl>
              <a:tblPr bandRow="1" firstCol="1" firstRow="1">
                <a:noFill/>
                <a:tableStyleId>{F7C3D4E1-40DA-4164-B01C-DE2397E68F7C}</a:tableStyleId>
              </a:tblPr>
              <a:tblGrid>
                <a:gridCol w="1044375"/>
                <a:gridCol w="2885625"/>
                <a:gridCol w="1846425"/>
                <a:gridCol w="1865950"/>
                <a:gridCol w="1755650"/>
                <a:gridCol w="2563750"/>
              </a:tblGrid>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STT</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Hoạt động (Activity)</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Làn (Lane)</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Thời gian (phút)</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Thời gian (giờ)</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Chi phí (VND) (Làm tròn)</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Gửi yêu cầu hỗ trợ</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Khách hàng</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10</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0.167</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8.333</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2</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Nhận yêu cầu</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Quản trị CNTT</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0.017</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833</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Mở yêu cầu</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Quản trị CNTT</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2</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0.033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1.667</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4</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Phân loại yêu cầu</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Quản trị CNTT</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5</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0.083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4.167</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5</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Chuyển giao yêu cầu</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Quản trị CNTT</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5</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0.083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4.167</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6</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Xử lý yêu cầu</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Quản trị CNTT</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180</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150</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7</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Gửi phản hồi</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Quản trị CNTT</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2</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0.033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1.667</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8</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Cập nhật trạng thái yêu cầu</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Quản trị CNTT</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2</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0.033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1.667</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9</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Theo dõi trạng thái yêu cầu</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Khách hàng</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5</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0.083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4.167</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10</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Xác nhận phản hồi</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Khách hàng</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2</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0.033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1.667</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11</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Khảo sát hài lòng</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Khách hàng</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5</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0.083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4.167</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12</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Đóng yêu cầu</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Khách hàng</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0.017</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833</a:t>
                      </a:r>
                      <a:endParaRPr sz="1600">
                        <a:latin typeface="Calibri"/>
                        <a:ea typeface="Calibri"/>
                        <a:cs typeface="Calibri"/>
                        <a:sym typeface="Calibri"/>
                      </a:endParaRPr>
                    </a:p>
                  </a:txBody>
                  <a:tcPr marT="0" marB="0" marR="84725" marL="84725" anchor="ctr"/>
                </a:tc>
              </a:tr>
              <a:tr h="512700">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Lưu trữ &amp; phân tích yêu cầu</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Quản trị CNTT</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2</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0.033</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1.667</a:t>
                      </a:r>
                      <a:endParaRPr sz="1600">
                        <a:latin typeface="Calibri"/>
                        <a:ea typeface="Calibri"/>
                        <a:cs typeface="Calibri"/>
                        <a:sym typeface="Calibri"/>
                      </a:endParaRPr>
                    </a:p>
                  </a:txBody>
                  <a:tcPr marT="0" marB="0" marR="84725" marL="84725" anchor="ctr"/>
                </a:tc>
              </a:tr>
              <a:tr h="512700">
                <a:tc gridSpan="3">
                  <a:txBody>
                    <a:bodyPr/>
                    <a:lstStyle/>
                    <a:p>
                      <a:pPr indent="0" lvl="0" marL="0" marR="0" rtl="0" algn="ctr">
                        <a:lnSpc>
                          <a:spcPct val="115000"/>
                        </a:lnSpc>
                        <a:spcBef>
                          <a:spcPts val="0"/>
                        </a:spcBef>
                        <a:spcAft>
                          <a:spcPts val="0"/>
                        </a:spcAft>
                        <a:buClr>
                          <a:schemeClr val="dk1"/>
                        </a:buClr>
                        <a:buSzPts val="1800"/>
                        <a:buFont typeface="Calibri"/>
                        <a:buNone/>
                      </a:pPr>
                      <a:r>
                        <a:rPr lang="en-US" sz="1800"/>
                        <a:t>Tổng cộng</a:t>
                      </a:r>
                      <a:endParaRPr sz="1600">
                        <a:latin typeface="Calibri"/>
                        <a:ea typeface="Calibri"/>
                        <a:cs typeface="Calibri"/>
                        <a:sym typeface="Calibri"/>
                      </a:endParaRPr>
                    </a:p>
                  </a:txBody>
                  <a:tcPr marT="0" marB="0" marR="84725" marL="84725" anchor="ctr"/>
                </a:tc>
                <a:tc hMerge="1"/>
                <a:tc hMerge="1"/>
                <a:tc>
                  <a:txBody>
                    <a:bodyPr/>
                    <a:lstStyle/>
                    <a:p>
                      <a:pPr indent="0" lvl="0" marL="0" marR="0" rtl="0" algn="ctr">
                        <a:lnSpc>
                          <a:spcPct val="115000"/>
                        </a:lnSpc>
                        <a:spcBef>
                          <a:spcPts val="0"/>
                        </a:spcBef>
                        <a:spcAft>
                          <a:spcPts val="0"/>
                        </a:spcAft>
                        <a:buClr>
                          <a:schemeClr val="dk1"/>
                        </a:buClr>
                        <a:buSzPts val="1800"/>
                        <a:buFont typeface="Calibri"/>
                        <a:buNone/>
                      </a:pPr>
                      <a:r>
                        <a:rPr lang="en-US" sz="1800"/>
                        <a:t>222</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3.7</a:t>
                      </a:r>
                      <a:endParaRPr sz="1600">
                        <a:latin typeface="Calibri"/>
                        <a:ea typeface="Calibri"/>
                        <a:cs typeface="Calibri"/>
                        <a:sym typeface="Calibri"/>
                      </a:endParaRPr>
                    </a:p>
                  </a:txBody>
                  <a:tcPr marT="0" marB="0" marR="84725" marL="84725" anchor="ctr"/>
                </a:tc>
                <a:tc>
                  <a:txBody>
                    <a:bodyPr/>
                    <a:lstStyle/>
                    <a:p>
                      <a:pPr indent="0" lvl="0" marL="0" marR="0" rtl="0" algn="ctr">
                        <a:lnSpc>
                          <a:spcPct val="115000"/>
                        </a:lnSpc>
                        <a:spcBef>
                          <a:spcPts val="0"/>
                        </a:spcBef>
                        <a:spcAft>
                          <a:spcPts val="0"/>
                        </a:spcAft>
                        <a:buClr>
                          <a:schemeClr val="dk1"/>
                        </a:buClr>
                        <a:buSzPts val="1800"/>
                        <a:buFont typeface="Calibri"/>
                        <a:buNone/>
                      </a:pPr>
                      <a:r>
                        <a:rPr lang="en-US" sz="1800"/>
                        <a:t>185</a:t>
                      </a:r>
                      <a:endParaRPr sz="1600">
                        <a:latin typeface="Calibri"/>
                        <a:ea typeface="Calibri"/>
                        <a:cs typeface="Calibri"/>
                        <a:sym typeface="Calibri"/>
                      </a:endParaRPr>
                    </a:p>
                  </a:txBody>
                  <a:tcPr marT="0" marB="0" marR="84725" marL="84725" anchor="ctr"/>
                </a:tc>
              </a:tr>
            </a:tbl>
          </a:graphicData>
        </a:graphic>
      </p:graphicFrame>
      <p:sp>
        <p:nvSpPr>
          <p:cNvPr id="471" name="Google Shape;471;p35"/>
          <p:cNvSpPr txBox="1"/>
          <p:nvPr/>
        </p:nvSpPr>
        <p:spPr>
          <a:xfrm>
            <a:off x="13563600" y="3910107"/>
            <a:ext cx="4504585" cy="258163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rPr b="1" lang="en-US" sz="6000">
                <a:solidFill>
                  <a:schemeClr val="dk1"/>
                </a:solidFill>
                <a:latin typeface="Calibri"/>
                <a:ea typeface="Calibri"/>
                <a:cs typeface="Calibri"/>
                <a:sym typeface="Calibri"/>
              </a:rPr>
              <a:t>PHÂN TÍCH ĐỊNH LƯỢNG</a:t>
            </a:r>
            <a:endParaRPr b="1" sz="6000" u="none">
              <a:solidFill>
                <a:schemeClr val="dk1"/>
              </a:solidFill>
              <a:latin typeface="Calibri"/>
              <a:ea typeface="Calibri"/>
              <a:cs typeface="Calibri"/>
              <a:sym typeface="Calibri"/>
            </a:endParaRPr>
          </a:p>
        </p:txBody>
      </p:sp>
      <p:graphicFrame>
        <p:nvGraphicFramePr>
          <p:cNvPr id="472" name="Google Shape;472;p35"/>
          <p:cNvGraphicFramePr/>
          <p:nvPr/>
        </p:nvGraphicFramePr>
        <p:xfrm>
          <a:off x="9724019" y="240452"/>
          <a:ext cx="3000000" cy="3000000"/>
        </p:xfrm>
        <a:graphic>
          <a:graphicData uri="http://schemas.openxmlformats.org/drawingml/2006/table">
            <a:tbl>
              <a:tblPr>
                <a:noFill/>
                <a:tableStyleId>{F3CBF6C8-9D11-4725-B234-F5657C738824}</a:tableStyleId>
              </a:tblPr>
              <a:tblGrid>
                <a:gridCol w="2853050"/>
              </a:tblGrid>
              <a:tr h="1512025">
                <a:tc>
                  <a:txBody>
                    <a:bodyPr/>
                    <a:lstStyle/>
                    <a:p>
                      <a:pPr indent="0" lvl="0" marL="0" marR="0" rtl="0" algn="l">
                        <a:lnSpc>
                          <a:spcPct val="100000"/>
                        </a:lnSpc>
                        <a:spcBef>
                          <a:spcPts val="0"/>
                        </a:spcBef>
                        <a:spcAft>
                          <a:spcPts val="0"/>
                        </a:spcAft>
                        <a:buNone/>
                      </a:pPr>
                      <a:r>
                        <a:rPr b="1" lang="en-US" sz="6600">
                          <a:solidFill>
                            <a:srgbClr val="000000"/>
                          </a:solidFill>
                          <a:latin typeface="Times New Roman"/>
                          <a:ea typeface="Times New Roman"/>
                          <a:cs typeface="Times New Roman"/>
                          <a:sym typeface="Times New Roman"/>
                        </a:rPr>
                        <a:t>Chi phí</a:t>
                      </a:r>
                      <a:endParaRPr sz="4400">
                        <a:latin typeface="Times New Roman"/>
                        <a:ea typeface="Times New Roman"/>
                        <a:cs typeface="Times New Roman"/>
                        <a:sym typeface="Times New Roman"/>
                      </a:endParaRPr>
                    </a:p>
                  </a:txBody>
                  <a:tcPr marT="71450" marB="71450" marR="71450" marL="7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transition spd="slow">
    <p:randomBar dir="vert"/>
  </p:transition>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36"/>
          <p:cNvSpPr txBox="1"/>
          <p:nvPr/>
        </p:nvSpPr>
        <p:spPr>
          <a:xfrm>
            <a:off x="1066800" y="108948"/>
            <a:ext cx="13133772" cy="1197771"/>
          </a:xfrm>
          <a:prstGeom prst="rect">
            <a:avLst/>
          </a:prstGeom>
          <a:noFill/>
          <a:ln>
            <a:noFill/>
          </a:ln>
        </p:spPr>
        <p:txBody>
          <a:bodyPr anchorCtr="0" anchor="t" bIns="45700" lIns="91425" spcFirstLastPara="1" rIns="91425" wrap="square" tIns="45700">
            <a:normAutofit fontScale="85000" lnSpcReduction="20000"/>
          </a:bodyPr>
          <a:lstStyle/>
          <a:p>
            <a:pPr indent="0" lvl="0" marL="0" marR="0" rtl="0" algn="l">
              <a:lnSpc>
                <a:spcPct val="90000"/>
              </a:lnSpc>
              <a:spcBef>
                <a:spcPts val="0"/>
              </a:spcBef>
              <a:spcAft>
                <a:spcPts val="0"/>
              </a:spcAft>
              <a:buNone/>
            </a:pPr>
            <a:br>
              <a:rPr b="1" lang="en-US" sz="5600">
                <a:solidFill>
                  <a:schemeClr val="dk1"/>
                </a:solidFill>
                <a:latin typeface="Calibri"/>
                <a:ea typeface="Calibri"/>
                <a:cs typeface="Calibri"/>
                <a:sym typeface="Calibri"/>
              </a:rPr>
            </a:br>
            <a:r>
              <a:rPr b="1" lang="en-US" sz="5600">
                <a:solidFill>
                  <a:schemeClr val="dk1"/>
                </a:solidFill>
                <a:latin typeface="Calibri"/>
                <a:ea typeface="Calibri"/>
                <a:cs typeface="Calibri"/>
                <a:sym typeface="Calibri"/>
              </a:rPr>
              <a:t>Quản lí chăm sóc khách hàng</a:t>
            </a:r>
            <a:endParaRPr b="1" sz="5600" u="none">
              <a:solidFill>
                <a:schemeClr val="dk1"/>
              </a:solidFill>
              <a:latin typeface="Calibri"/>
              <a:ea typeface="Calibri"/>
              <a:cs typeface="Calibri"/>
              <a:sym typeface="Calibri"/>
            </a:endParaRPr>
          </a:p>
        </p:txBody>
      </p:sp>
      <p:pic>
        <p:nvPicPr>
          <p:cNvPr id="478" name="Google Shape;478;p36"/>
          <p:cNvPicPr preferRelativeResize="0"/>
          <p:nvPr/>
        </p:nvPicPr>
        <p:blipFill rotWithShape="1">
          <a:blip r:embed="rId3">
            <a:alphaModFix/>
          </a:blip>
          <a:srcRect b="0" l="0" r="0" t="0"/>
          <a:stretch/>
        </p:blipFill>
        <p:spPr>
          <a:xfrm>
            <a:off x="457542" y="1306719"/>
            <a:ext cx="17372916" cy="1158202"/>
          </a:xfrm>
          <a:prstGeom prst="rect">
            <a:avLst/>
          </a:prstGeom>
          <a:noFill/>
          <a:ln>
            <a:noFill/>
          </a:ln>
        </p:spPr>
      </p:pic>
      <p:pic>
        <p:nvPicPr>
          <p:cNvPr id="479" name="Google Shape;479;p36"/>
          <p:cNvPicPr preferRelativeResize="0"/>
          <p:nvPr/>
        </p:nvPicPr>
        <p:blipFill rotWithShape="1">
          <a:blip r:embed="rId4">
            <a:alphaModFix/>
          </a:blip>
          <a:srcRect b="0" l="0" r="0" t="0"/>
          <a:stretch/>
        </p:blipFill>
        <p:spPr>
          <a:xfrm>
            <a:off x="4688980" y="2686050"/>
            <a:ext cx="8910041" cy="7334249"/>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3" name="Shape 483"/>
        <p:cNvGrpSpPr/>
        <p:nvPr/>
      </p:nvGrpSpPr>
      <p:grpSpPr>
        <a:xfrm>
          <a:off x="0" y="0"/>
          <a:ext cx="0" cy="0"/>
          <a:chOff x="0" y="0"/>
          <a:chExt cx="0" cy="0"/>
        </a:xfrm>
      </p:grpSpPr>
      <p:sp>
        <p:nvSpPr>
          <p:cNvPr id="484" name="Google Shape;484;p37"/>
          <p:cNvSpPr/>
          <p:nvPr/>
        </p:nvSpPr>
        <p:spPr>
          <a:xfrm>
            <a:off x="0" y="0"/>
            <a:ext cx="18288000"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85" name="Google Shape;485;p37"/>
          <p:cNvSpPr/>
          <p:nvPr/>
        </p:nvSpPr>
        <p:spPr>
          <a:xfrm>
            <a:off x="0" y="0"/>
            <a:ext cx="7438570" cy="10287000"/>
          </a:xfrm>
          <a:custGeom>
            <a:rect b="b" l="l" r="r" t="t"/>
            <a:pathLst>
              <a:path extrusionOk="0" h="6858000" w="4959047">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solidFill>
            <a:schemeClr val="lt1"/>
          </a:solidFill>
          <a:ln cap="flat" cmpd="sng" w="9525">
            <a:solidFill>
              <a:srgbClr val="E6E6E6"/>
            </a:solidFill>
            <a:prstDash val="solid"/>
            <a:round/>
            <a:headEnd len="sm" w="sm" type="none"/>
            <a:tailEnd len="sm" w="sm" type="none"/>
          </a:ln>
          <a:effectLst>
            <a:outerShdw blurRad="76200" rotWithShape="0" algn="l" dist="38100">
              <a:srgbClr val="D8D8D8">
                <a:alpha val="49803"/>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86" name="Google Shape;486;p37"/>
          <p:cNvSpPr/>
          <p:nvPr/>
        </p:nvSpPr>
        <p:spPr>
          <a:xfrm>
            <a:off x="0" y="0"/>
            <a:ext cx="7423330" cy="10287000"/>
          </a:xfrm>
          <a:custGeom>
            <a:rect b="b" l="l" r="r" t="t"/>
            <a:pathLst>
              <a:path extrusionOk="0" h="6858000" w="4948887">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87" name="Google Shape;487;p37"/>
          <p:cNvSpPr txBox="1"/>
          <p:nvPr/>
        </p:nvSpPr>
        <p:spPr>
          <a:xfrm>
            <a:off x="716971" y="1683544"/>
            <a:ext cx="6035040" cy="4806201"/>
          </a:xfrm>
          <a:prstGeom prst="rect">
            <a:avLst/>
          </a:prstGeom>
          <a:noFill/>
          <a:ln>
            <a:noFill/>
          </a:ln>
        </p:spPr>
        <p:txBody>
          <a:bodyPr anchorCtr="0" anchor="b" bIns="45700" lIns="91425" spcFirstLastPara="1" rIns="91425" wrap="square" tIns="45700">
            <a:normAutofit/>
          </a:bodyPr>
          <a:lstStyle/>
          <a:p>
            <a:pPr indent="0" lvl="0" marL="0" marR="0" rtl="0" algn="l">
              <a:lnSpc>
                <a:spcPct val="90000"/>
              </a:lnSpc>
              <a:spcBef>
                <a:spcPts val="0"/>
              </a:spcBef>
              <a:spcAft>
                <a:spcPts val="0"/>
              </a:spcAft>
              <a:buNone/>
            </a:pPr>
            <a:r>
              <a:rPr b="1" lang="en-US" sz="7200" u="none">
                <a:solidFill>
                  <a:schemeClr val="dk1"/>
                </a:solidFill>
                <a:latin typeface="Calibri"/>
                <a:ea typeface="Calibri"/>
                <a:cs typeface="Calibri"/>
                <a:sym typeface="Calibri"/>
              </a:rPr>
              <a:t>Phân tích giá trị gia tăng</a:t>
            </a:r>
            <a:endParaRPr/>
          </a:p>
        </p:txBody>
      </p:sp>
      <p:sp>
        <p:nvSpPr>
          <p:cNvPr id="488" name="Google Shape;488;p37"/>
          <p:cNvSpPr/>
          <p:nvPr/>
        </p:nvSpPr>
        <p:spPr>
          <a:xfrm rot="5400000">
            <a:off x="1139882" y="520187"/>
            <a:ext cx="219456" cy="1056132"/>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489" name="Google Shape;489;p37"/>
          <p:cNvSpPr/>
          <p:nvPr/>
        </p:nvSpPr>
        <p:spPr>
          <a:xfrm>
            <a:off x="721543" y="6820380"/>
            <a:ext cx="6035040" cy="27432"/>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aphicFrame>
        <p:nvGraphicFramePr>
          <p:cNvPr id="490" name="Google Shape;490;p37"/>
          <p:cNvGraphicFramePr/>
          <p:nvPr/>
        </p:nvGraphicFramePr>
        <p:xfrm>
          <a:off x="8121534" y="190500"/>
          <a:ext cx="3000000" cy="3000000"/>
        </p:xfrm>
        <a:graphic>
          <a:graphicData uri="http://schemas.openxmlformats.org/drawingml/2006/table">
            <a:tbl>
              <a:tblPr firstCol="1" firstRow="1">
                <a:noFill/>
                <a:tableStyleId>{2485CD58-AB63-4994-9188-4E79A29DB4F4}</a:tableStyleId>
              </a:tblPr>
              <a:tblGrid>
                <a:gridCol w="4063325"/>
                <a:gridCol w="3573450"/>
                <a:gridCol w="2301100"/>
              </a:tblGrid>
              <a:tr h="876250">
                <a:tc>
                  <a:txBody>
                    <a:bodyPr/>
                    <a:lstStyle/>
                    <a:p>
                      <a:pPr indent="0" lvl="0" marL="0" marR="0" rtl="0" algn="ctr">
                        <a:lnSpc>
                          <a:spcPct val="115000"/>
                        </a:lnSpc>
                        <a:spcBef>
                          <a:spcPts val="0"/>
                        </a:spcBef>
                        <a:spcAft>
                          <a:spcPts val="0"/>
                        </a:spcAft>
                        <a:buClr>
                          <a:schemeClr val="lt1"/>
                        </a:buClr>
                        <a:buSzPts val="2000"/>
                        <a:buFont typeface="Calibri"/>
                        <a:buNone/>
                      </a:pPr>
                      <a:r>
                        <a:rPr b="1" lang="en-US" sz="2000" cap="none">
                          <a:solidFill>
                            <a:schemeClr val="lt1"/>
                          </a:solidFill>
                        </a:rPr>
                        <a:t>Hoạt động</a:t>
                      </a:r>
                      <a:endParaRPr b="1" sz="2000" cap="none">
                        <a:solidFill>
                          <a:schemeClr val="lt1"/>
                        </a:solidFill>
                        <a:latin typeface="Calibri"/>
                        <a:ea typeface="Calibri"/>
                        <a:cs typeface="Calibri"/>
                        <a:sym typeface="Calibri"/>
                      </a:endParaRPr>
                    </a:p>
                  </a:txBody>
                  <a:tcPr marT="12775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dk1"/>
                    </a:solidFill>
                  </a:tcPr>
                </a:tc>
                <a:tc>
                  <a:txBody>
                    <a:bodyPr/>
                    <a:lstStyle/>
                    <a:p>
                      <a:pPr indent="0" lvl="0" marL="0" marR="0" rtl="0" algn="ctr">
                        <a:lnSpc>
                          <a:spcPct val="115000"/>
                        </a:lnSpc>
                        <a:spcBef>
                          <a:spcPts val="0"/>
                        </a:spcBef>
                        <a:spcAft>
                          <a:spcPts val="0"/>
                        </a:spcAft>
                        <a:buClr>
                          <a:schemeClr val="lt1"/>
                        </a:buClr>
                        <a:buSzPts val="2000"/>
                        <a:buFont typeface="Calibri"/>
                        <a:buNone/>
                      </a:pPr>
                      <a:r>
                        <a:rPr b="1" lang="en-US" sz="2000" cap="none">
                          <a:solidFill>
                            <a:schemeClr val="lt1"/>
                          </a:solidFill>
                        </a:rPr>
                        <a:t>Người thực hiện</a:t>
                      </a:r>
                      <a:endParaRPr b="1" sz="2000" cap="none">
                        <a:solidFill>
                          <a:schemeClr val="lt1"/>
                        </a:solidFill>
                        <a:latin typeface="Calibri"/>
                        <a:ea typeface="Calibri"/>
                        <a:cs typeface="Calibri"/>
                        <a:sym typeface="Calibri"/>
                      </a:endParaRPr>
                    </a:p>
                  </a:txBody>
                  <a:tcPr marT="12775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dk1"/>
                    </a:solidFill>
                  </a:tcPr>
                </a:tc>
                <a:tc>
                  <a:txBody>
                    <a:bodyPr/>
                    <a:lstStyle/>
                    <a:p>
                      <a:pPr indent="0" lvl="0" marL="0" marR="0" rtl="0" algn="ctr">
                        <a:lnSpc>
                          <a:spcPct val="115000"/>
                        </a:lnSpc>
                        <a:spcBef>
                          <a:spcPts val="0"/>
                        </a:spcBef>
                        <a:spcAft>
                          <a:spcPts val="0"/>
                        </a:spcAft>
                        <a:buClr>
                          <a:schemeClr val="lt1"/>
                        </a:buClr>
                        <a:buSzPts val="2000"/>
                        <a:buFont typeface="Calibri"/>
                        <a:buNone/>
                      </a:pPr>
                      <a:r>
                        <a:rPr b="1" lang="en-US" sz="2000" cap="none">
                          <a:solidFill>
                            <a:schemeClr val="lt1"/>
                          </a:solidFill>
                        </a:rPr>
                        <a:t>Loại giá trị</a:t>
                      </a:r>
                      <a:endParaRPr b="1" sz="2000" cap="none">
                        <a:solidFill>
                          <a:schemeClr val="lt1"/>
                        </a:solidFill>
                        <a:latin typeface="Calibri"/>
                        <a:ea typeface="Calibri"/>
                        <a:cs typeface="Calibri"/>
                        <a:sym typeface="Calibri"/>
                      </a:endParaRPr>
                    </a:p>
                  </a:txBody>
                  <a:tcPr marT="12775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dk1"/>
                    </a:solidFill>
                  </a:tcPr>
                </a:tc>
              </a:tr>
              <a:tr h="633850">
                <a:tc>
                  <a:txBody>
                    <a:bodyPr/>
                    <a:lstStyle/>
                    <a:p>
                      <a:pPr indent="0" lvl="0" marL="0" marR="0" rtl="0" algn="ctr">
                        <a:lnSpc>
                          <a:spcPct val="115000"/>
                        </a:lnSpc>
                        <a:spcBef>
                          <a:spcPts val="0"/>
                        </a:spcBef>
                        <a:spcAft>
                          <a:spcPts val="0"/>
                        </a:spcAft>
                        <a:buClr>
                          <a:schemeClr val="dk1"/>
                        </a:buClr>
                        <a:buSzPts val="1700"/>
                        <a:buFont typeface="Calibri"/>
                        <a:buNone/>
                      </a:pPr>
                      <a:r>
                        <a:rPr b="1" lang="en-US" sz="1700" cap="none">
                          <a:solidFill>
                            <a:schemeClr val="dk1"/>
                          </a:solidFill>
                        </a:rPr>
                        <a:t>Gửi khảo sát sau đào tạo</a:t>
                      </a:r>
                      <a:endParaRPr b="1"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Nhân viên CSKH</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VA</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044275">
                <a:tc>
                  <a:txBody>
                    <a:bodyPr/>
                    <a:lstStyle/>
                    <a:p>
                      <a:pPr indent="0" lvl="0" marL="0" marR="0" rtl="0" algn="ctr">
                        <a:lnSpc>
                          <a:spcPct val="115000"/>
                        </a:lnSpc>
                        <a:spcBef>
                          <a:spcPts val="0"/>
                        </a:spcBef>
                        <a:spcAft>
                          <a:spcPts val="0"/>
                        </a:spcAft>
                        <a:buClr>
                          <a:schemeClr val="dk1"/>
                        </a:buClr>
                        <a:buSzPts val="1700"/>
                        <a:buFont typeface="Calibri"/>
                        <a:buNone/>
                      </a:pPr>
                      <a:r>
                        <a:rPr b="1" lang="en-US" sz="1700" cap="none">
                          <a:solidFill>
                            <a:schemeClr val="dk1"/>
                          </a:solidFill>
                        </a:rPr>
                        <a:t>Hướng dẫn sử dụng lại (khi thay nhân sự tại đối tác)</a:t>
                      </a:r>
                      <a:endParaRPr b="1"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Nhân viên đào tạo</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VA</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044275">
                <a:tc>
                  <a:txBody>
                    <a:bodyPr/>
                    <a:lstStyle/>
                    <a:p>
                      <a:pPr indent="0" lvl="0" marL="0" marR="0" rtl="0" algn="ctr">
                        <a:lnSpc>
                          <a:spcPct val="115000"/>
                        </a:lnSpc>
                        <a:spcBef>
                          <a:spcPts val="0"/>
                        </a:spcBef>
                        <a:spcAft>
                          <a:spcPts val="0"/>
                        </a:spcAft>
                        <a:buClr>
                          <a:schemeClr val="dk1"/>
                        </a:buClr>
                        <a:buSzPts val="1700"/>
                        <a:buFont typeface="Calibri"/>
                        <a:buNone/>
                      </a:pPr>
                      <a:r>
                        <a:rPr b="1" lang="en-US" sz="1700" cap="none">
                          <a:solidFill>
                            <a:schemeClr val="dk1"/>
                          </a:solidFill>
                        </a:rPr>
                        <a:t>Gọi điện/nhắn tin chăm sóc sau đào tạo</a:t>
                      </a:r>
                      <a:endParaRPr b="1"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Nhân viên CSKH</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VA</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33850">
                <a:tc>
                  <a:txBody>
                    <a:bodyPr/>
                    <a:lstStyle/>
                    <a:p>
                      <a:pPr indent="0" lvl="0" marL="0" marR="0" rtl="0" algn="ctr">
                        <a:lnSpc>
                          <a:spcPct val="115000"/>
                        </a:lnSpc>
                        <a:spcBef>
                          <a:spcPts val="0"/>
                        </a:spcBef>
                        <a:spcAft>
                          <a:spcPts val="0"/>
                        </a:spcAft>
                        <a:buClr>
                          <a:schemeClr val="dk1"/>
                        </a:buClr>
                        <a:buSzPts val="1700"/>
                        <a:buFont typeface="Calibri"/>
                        <a:buNone/>
                      </a:pPr>
                      <a:r>
                        <a:rPr b="1" lang="en-US" sz="1700" cap="none">
                          <a:solidFill>
                            <a:schemeClr val="dk1"/>
                          </a:solidFill>
                        </a:rPr>
                        <a:t>Cập nhật tài liệu sử dụng phần mềm</a:t>
                      </a:r>
                      <a:endParaRPr b="1"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CSKH + Product team</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BVA</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044275">
                <a:tc>
                  <a:txBody>
                    <a:bodyPr/>
                    <a:lstStyle/>
                    <a:p>
                      <a:pPr indent="0" lvl="0" marL="0" marR="0" rtl="0" algn="ctr">
                        <a:lnSpc>
                          <a:spcPct val="115000"/>
                        </a:lnSpc>
                        <a:spcBef>
                          <a:spcPts val="0"/>
                        </a:spcBef>
                        <a:spcAft>
                          <a:spcPts val="0"/>
                        </a:spcAft>
                        <a:buClr>
                          <a:schemeClr val="dk1"/>
                        </a:buClr>
                        <a:buSzPts val="1700"/>
                        <a:buFont typeface="Calibri"/>
                        <a:buNone/>
                      </a:pPr>
                      <a:r>
                        <a:rPr b="1" lang="en-US" sz="1700" cap="none">
                          <a:solidFill>
                            <a:schemeClr val="dk1"/>
                          </a:solidFill>
                        </a:rPr>
                        <a:t>Ghi nhận phản hồi và chuyển bộ phận phát triển</a:t>
                      </a:r>
                      <a:endParaRPr b="1"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CSKH</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BVA</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33850">
                <a:tc>
                  <a:txBody>
                    <a:bodyPr/>
                    <a:lstStyle/>
                    <a:p>
                      <a:pPr indent="0" lvl="0" marL="0" marR="0" rtl="0" algn="ctr">
                        <a:lnSpc>
                          <a:spcPct val="115000"/>
                        </a:lnSpc>
                        <a:spcBef>
                          <a:spcPts val="0"/>
                        </a:spcBef>
                        <a:spcAft>
                          <a:spcPts val="0"/>
                        </a:spcAft>
                        <a:buClr>
                          <a:schemeClr val="dk1"/>
                        </a:buClr>
                        <a:buSzPts val="1700"/>
                        <a:buFont typeface="Calibri"/>
                        <a:buNone/>
                      </a:pPr>
                      <a:r>
                        <a:rPr b="1" lang="en-US" sz="1700" cap="none">
                          <a:solidFill>
                            <a:schemeClr val="dk1"/>
                          </a:solidFill>
                        </a:rPr>
                        <a:t>Lập phiếu đề xuất đào tạo lại</a:t>
                      </a:r>
                      <a:endParaRPr b="1"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CSKH</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BVA</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044275">
                <a:tc>
                  <a:txBody>
                    <a:bodyPr/>
                    <a:lstStyle/>
                    <a:p>
                      <a:pPr indent="0" lvl="0" marL="0" marR="0" rtl="0" algn="ctr">
                        <a:lnSpc>
                          <a:spcPct val="115000"/>
                        </a:lnSpc>
                        <a:spcBef>
                          <a:spcPts val="0"/>
                        </a:spcBef>
                        <a:spcAft>
                          <a:spcPts val="0"/>
                        </a:spcAft>
                        <a:buClr>
                          <a:schemeClr val="dk1"/>
                        </a:buClr>
                        <a:buSzPts val="1700"/>
                        <a:buFont typeface="Calibri"/>
                        <a:buNone/>
                      </a:pPr>
                      <a:r>
                        <a:rPr b="1" lang="en-US" sz="1700" cap="none">
                          <a:solidFill>
                            <a:schemeClr val="dk1"/>
                          </a:solidFill>
                        </a:rPr>
                        <a:t>Mời khách tham dự hội thảo/cập nhật tính năng mới</a:t>
                      </a:r>
                      <a:endParaRPr b="1"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CSKH/Marketing</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BVA</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33850">
                <a:tc>
                  <a:txBody>
                    <a:bodyPr/>
                    <a:lstStyle/>
                    <a:p>
                      <a:pPr indent="0" lvl="0" marL="0" marR="0" rtl="0" algn="ctr">
                        <a:lnSpc>
                          <a:spcPct val="115000"/>
                        </a:lnSpc>
                        <a:spcBef>
                          <a:spcPts val="0"/>
                        </a:spcBef>
                        <a:spcAft>
                          <a:spcPts val="0"/>
                        </a:spcAft>
                        <a:buClr>
                          <a:schemeClr val="dk1"/>
                        </a:buClr>
                        <a:buSzPts val="1700"/>
                        <a:buFont typeface="Calibri"/>
                        <a:buNone/>
                      </a:pPr>
                      <a:r>
                        <a:rPr b="1" lang="en-US" sz="1700" cap="none">
                          <a:solidFill>
                            <a:schemeClr val="dk1"/>
                          </a:solidFill>
                        </a:rPr>
                        <a:t>Gửi thư cảm ơn sau đào tạo</a:t>
                      </a:r>
                      <a:endParaRPr b="1"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Nhân viên CSKH</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NVA / BVA</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044275">
                <a:tc>
                  <a:txBody>
                    <a:bodyPr/>
                    <a:lstStyle/>
                    <a:p>
                      <a:pPr indent="0" lvl="0" marL="0" marR="0" rtl="0" algn="ctr">
                        <a:lnSpc>
                          <a:spcPct val="115000"/>
                        </a:lnSpc>
                        <a:spcBef>
                          <a:spcPts val="0"/>
                        </a:spcBef>
                        <a:spcAft>
                          <a:spcPts val="0"/>
                        </a:spcAft>
                        <a:buClr>
                          <a:schemeClr val="dk1"/>
                        </a:buClr>
                        <a:buSzPts val="1700"/>
                        <a:buFont typeface="Calibri"/>
                        <a:buNone/>
                      </a:pPr>
                      <a:r>
                        <a:rPr b="1" lang="en-US" sz="1700" cap="none">
                          <a:solidFill>
                            <a:schemeClr val="dk1"/>
                          </a:solidFill>
                        </a:rPr>
                        <a:t>Tổng hợp báo cáo hiệu quả đào tạo (nội bộ)</a:t>
                      </a:r>
                      <a:endParaRPr b="1"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CSKH/Đào tạo</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BVA</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044275">
                <a:tc>
                  <a:txBody>
                    <a:bodyPr/>
                    <a:lstStyle/>
                    <a:p>
                      <a:pPr indent="0" lvl="0" marL="0" marR="0" rtl="0" algn="ctr">
                        <a:lnSpc>
                          <a:spcPct val="115000"/>
                        </a:lnSpc>
                        <a:spcBef>
                          <a:spcPts val="0"/>
                        </a:spcBef>
                        <a:spcAft>
                          <a:spcPts val="0"/>
                        </a:spcAft>
                        <a:buClr>
                          <a:schemeClr val="dk1"/>
                        </a:buClr>
                        <a:buSzPts val="1700"/>
                        <a:buFont typeface="Calibri"/>
                        <a:buNone/>
                      </a:pPr>
                      <a:r>
                        <a:rPr b="1" lang="en-US" sz="1700" cap="none">
                          <a:solidFill>
                            <a:schemeClr val="dk1"/>
                          </a:solidFill>
                        </a:rPr>
                        <a:t>Nhập liệu kết quả khảo sát vào hệ thống CRM</a:t>
                      </a:r>
                      <a:endParaRPr b="1"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Nhân viên hỗ trợ</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700"/>
                        <a:buFont typeface="Calibri"/>
                        <a:buNone/>
                      </a:pPr>
                      <a:r>
                        <a:rPr lang="en-US" sz="1700" cap="none">
                          <a:solidFill>
                            <a:schemeClr val="dk1"/>
                          </a:solidFill>
                        </a:rPr>
                        <a:t>NVA</a:t>
                      </a:r>
                      <a:endParaRPr sz="1700" cap="none">
                        <a:solidFill>
                          <a:schemeClr val="dk1"/>
                        </a:solidFill>
                        <a:latin typeface="Calibri"/>
                        <a:ea typeface="Calibri"/>
                        <a:cs typeface="Calibri"/>
                        <a:sym typeface="Calibri"/>
                      </a:endParaRPr>
                    </a:p>
                  </a:txBody>
                  <a:tcPr marT="0" marB="127750" marR="63875" marL="89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transition spd="slow">
    <p:randomBar dir="vert"/>
  </p:transition>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4" name="Shape 494"/>
        <p:cNvGrpSpPr/>
        <p:nvPr/>
      </p:nvGrpSpPr>
      <p:grpSpPr>
        <a:xfrm>
          <a:off x="0" y="0"/>
          <a:ext cx="0" cy="0"/>
          <a:chOff x="0" y="0"/>
          <a:chExt cx="0" cy="0"/>
        </a:xfrm>
      </p:grpSpPr>
      <p:sp>
        <p:nvSpPr>
          <p:cNvPr id="495" name="Google Shape;495;p38"/>
          <p:cNvSpPr/>
          <p:nvPr/>
        </p:nvSpPr>
        <p:spPr>
          <a:xfrm>
            <a:off x="0" y="0"/>
            <a:ext cx="18288000"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96" name="Google Shape;496;p38"/>
          <p:cNvSpPr/>
          <p:nvPr/>
        </p:nvSpPr>
        <p:spPr>
          <a:xfrm>
            <a:off x="0" y="0"/>
            <a:ext cx="7438570" cy="10287000"/>
          </a:xfrm>
          <a:custGeom>
            <a:rect b="b" l="l" r="r" t="t"/>
            <a:pathLst>
              <a:path extrusionOk="0" h="6858000" w="4959047">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solidFill>
            <a:schemeClr val="lt1"/>
          </a:solidFill>
          <a:ln cap="flat" cmpd="sng" w="9525">
            <a:solidFill>
              <a:srgbClr val="E6E6E6"/>
            </a:solidFill>
            <a:prstDash val="solid"/>
            <a:round/>
            <a:headEnd len="sm" w="sm" type="none"/>
            <a:tailEnd len="sm" w="sm" type="none"/>
          </a:ln>
          <a:effectLst>
            <a:outerShdw blurRad="76200" rotWithShape="0" algn="l" dist="38100">
              <a:srgbClr val="D8D8D8">
                <a:alpha val="49803"/>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97" name="Google Shape;497;p38"/>
          <p:cNvSpPr/>
          <p:nvPr/>
        </p:nvSpPr>
        <p:spPr>
          <a:xfrm>
            <a:off x="0" y="0"/>
            <a:ext cx="7423330" cy="10287000"/>
          </a:xfrm>
          <a:custGeom>
            <a:rect b="b" l="l" r="r" t="t"/>
            <a:pathLst>
              <a:path extrusionOk="0" h="6858000" w="4948887">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98" name="Google Shape;498;p38"/>
          <p:cNvSpPr txBox="1"/>
          <p:nvPr/>
        </p:nvSpPr>
        <p:spPr>
          <a:xfrm>
            <a:off x="716971" y="1683544"/>
            <a:ext cx="6035040" cy="4806201"/>
          </a:xfrm>
          <a:prstGeom prst="rect">
            <a:avLst/>
          </a:prstGeom>
          <a:noFill/>
          <a:ln>
            <a:noFill/>
          </a:ln>
        </p:spPr>
        <p:txBody>
          <a:bodyPr anchorCtr="0" anchor="b" bIns="45700" lIns="91425" spcFirstLastPara="1" rIns="91425" wrap="square" tIns="45700">
            <a:normAutofit/>
          </a:bodyPr>
          <a:lstStyle/>
          <a:p>
            <a:pPr indent="0" lvl="0" marL="0" marR="0" rtl="0" algn="l">
              <a:lnSpc>
                <a:spcPct val="90000"/>
              </a:lnSpc>
              <a:spcBef>
                <a:spcPts val="0"/>
              </a:spcBef>
              <a:spcAft>
                <a:spcPts val="0"/>
              </a:spcAft>
              <a:buNone/>
            </a:pPr>
            <a:r>
              <a:rPr b="1" lang="en-US" sz="7200" u="none">
                <a:solidFill>
                  <a:schemeClr val="dk1"/>
                </a:solidFill>
                <a:latin typeface="Calibri"/>
                <a:ea typeface="Calibri"/>
                <a:cs typeface="Calibri"/>
                <a:sym typeface="Calibri"/>
              </a:rPr>
              <a:t>Phân tích sự lãng phí</a:t>
            </a:r>
            <a:endParaRPr/>
          </a:p>
        </p:txBody>
      </p:sp>
      <p:sp>
        <p:nvSpPr>
          <p:cNvPr id="499" name="Google Shape;499;p38"/>
          <p:cNvSpPr/>
          <p:nvPr/>
        </p:nvSpPr>
        <p:spPr>
          <a:xfrm rot="5400000">
            <a:off x="1139882" y="520187"/>
            <a:ext cx="219456" cy="1056132"/>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00" name="Google Shape;500;p38"/>
          <p:cNvSpPr/>
          <p:nvPr/>
        </p:nvSpPr>
        <p:spPr>
          <a:xfrm>
            <a:off x="721543" y="6820380"/>
            <a:ext cx="6035040" cy="27432"/>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aphicFrame>
        <p:nvGraphicFramePr>
          <p:cNvPr id="501" name="Google Shape;501;p38"/>
          <p:cNvGraphicFramePr/>
          <p:nvPr/>
        </p:nvGraphicFramePr>
        <p:xfrm>
          <a:off x="8121534" y="1608280"/>
          <a:ext cx="3000000" cy="3000000"/>
        </p:xfrm>
        <a:graphic>
          <a:graphicData uri="http://schemas.openxmlformats.org/drawingml/2006/table">
            <a:tbl>
              <a:tblPr>
                <a:noFill/>
                <a:tableStyleId>{F3CBF6C8-9D11-4725-B234-F5657C738824}</a:tableStyleId>
              </a:tblPr>
              <a:tblGrid>
                <a:gridCol w="3212975"/>
                <a:gridCol w="6400275"/>
              </a:tblGrid>
              <a:tr h="675575">
                <a:tc>
                  <a:txBody>
                    <a:bodyPr/>
                    <a:lstStyle/>
                    <a:p>
                      <a:pPr indent="0" lvl="0" marL="0" marR="0" rtl="0" algn="ctr">
                        <a:lnSpc>
                          <a:spcPct val="115000"/>
                        </a:lnSpc>
                        <a:spcBef>
                          <a:spcPts val="0"/>
                        </a:spcBef>
                        <a:spcAft>
                          <a:spcPts val="0"/>
                        </a:spcAft>
                        <a:buClr>
                          <a:schemeClr val="dk1"/>
                        </a:buClr>
                        <a:buSzPts val="2200"/>
                        <a:buFont typeface="Times New Roman"/>
                        <a:buNone/>
                      </a:pPr>
                      <a:r>
                        <a:rPr b="1" i="0" lang="en-US" sz="2200" u="none" strike="noStrike">
                          <a:latin typeface="Times New Roman"/>
                          <a:ea typeface="Times New Roman"/>
                          <a:cs typeface="Times New Roman"/>
                          <a:sym typeface="Times New Roman"/>
                        </a:rPr>
                        <a:t>Loại lãng phí</a:t>
                      </a:r>
                      <a:endParaRPr b="0" i="0" sz="2800" u="none" strike="noStrike">
                        <a:latin typeface="Arial"/>
                        <a:ea typeface="Arial"/>
                        <a:cs typeface="Arial"/>
                        <a:sym typeface="Arial"/>
                      </a:endParaRPr>
                    </a:p>
                  </a:txBody>
                  <a:tcPr marT="118525" marB="118525" marR="118525" marL="1185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2200"/>
                        <a:buFont typeface="Times New Roman"/>
                        <a:buNone/>
                      </a:pPr>
                      <a:r>
                        <a:rPr b="1" i="0" lang="en-US" sz="2200" u="none" strike="noStrike">
                          <a:latin typeface="Times New Roman"/>
                          <a:ea typeface="Times New Roman"/>
                          <a:cs typeface="Times New Roman"/>
                          <a:sym typeface="Times New Roman"/>
                        </a:rPr>
                        <a:t>Vị trí trong quy trình</a:t>
                      </a:r>
                      <a:endParaRPr b="0" i="0" sz="2800" u="none" strike="noStrike">
                        <a:latin typeface="Arial"/>
                        <a:ea typeface="Arial"/>
                        <a:cs typeface="Arial"/>
                        <a:sym typeface="Arial"/>
                      </a:endParaRPr>
                    </a:p>
                  </a:txBody>
                  <a:tcPr marT="118525" marB="118525" marR="118525" marL="1185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75575">
                <a:tc rowSpan="2">
                  <a:txBody>
                    <a:bodyPr/>
                    <a:lstStyle/>
                    <a:p>
                      <a:pPr indent="0" lvl="0" marL="0" marR="0" rtl="0" algn="l">
                        <a:lnSpc>
                          <a:spcPct val="115000"/>
                        </a:lnSpc>
                        <a:spcBef>
                          <a:spcPts val="0"/>
                        </a:spcBef>
                        <a:spcAft>
                          <a:spcPts val="0"/>
                        </a:spcAft>
                        <a:buClr>
                          <a:schemeClr val="dk1"/>
                        </a:buClr>
                        <a:buSzPts val="2200"/>
                        <a:buFont typeface="Times New Roman"/>
                        <a:buNone/>
                      </a:pPr>
                      <a:r>
                        <a:rPr b="1" i="0" lang="en-US" sz="2200" u="none" strike="noStrike">
                          <a:latin typeface="Times New Roman"/>
                          <a:ea typeface="Times New Roman"/>
                          <a:cs typeface="Times New Roman"/>
                          <a:sym typeface="Times New Roman"/>
                        </a:rPr>
                        <a:t>Move</a:t>
                      </a:r>
                      <a:endParaRPr b="0" i="0" sz="2800" u="none" strike="noStrike">
                        <a:latin typeface="Arial"/>
                        <a:ea typeface="Arial"/>
                        <a:cs typeface="Arial"/>
                        <a:sym typeface="Arial"/>
                      </a:endParaRPr>
                    </a:p>
                  </a:txBody>
                  <a:tcPr marT="71125" marB="71125" marR="142225" marL="1422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200"/>
                        <a:buFont typeface="Times New Roman"/>
                        <a:buNone/>
                      </a:pPr>
                      <a:r>
                        <a:rPr b="0" i="0" lang="en-US" sz="2200" u="none" strike="noStrike">
                          <a:latin typeface="Times New Roman"/>
                          <a:ea typeface="Times New Roman"/>
                          <a:cs typeface="Times New Roman"/>
                          <a:sym typeface="Times New Roman"/>
                        </a:rPr>
                        <a:t>- Chuyển giao thông tin giữa các bộ phận</a:t>
                      </a:r>
                      <a:endParaRPr b="0" i="0" sz="2800" u="none" strike="noStrike">
                        <a:latin typeface="Arial"/>
                        <a:ea typeface="Arial"/>
                        <a:cs typeface="Arial"/>
                        <a:sym typeface="Arial"/>
                      </a:endParaRPr>
                    </a:p>
                  </a:txBody>
                  <a:tcPr marT="118525" marB="118525" marR="118525" marL="1185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057225">
                <a:tc vMerge="1"/>
                <a:tc>
                  <a:txBody>
                    <a:bodyPr/>
                    <a:lstStyle/>
                    <a:p>
                      <a:pPr indent="0" lvl="0" marL="0" marR="0" rtl="0" algn="l">
                        <a:lnSpc>
                          <a:spcPct val="115000"/>
                        </a:lnSpc>
                        <a:spcBef>
                          <a:spcPts val="0"/>
                        </a:spcBef>
                        <a:spcAft>
                          <a:spcPts val="0"/>
                        </a:spcAft>
                        <a:buClr>
                          <a:schemeClr val="dk1"/>
                        </a:buClr>
                        <a:buSzPts val="2200"/>
                        <a:buFont typeface="Times New Roman"/>
                        <a:buNone/>
                      </a:pPr>
                      <a:r>
                        <a:rPr b="0" i="0" lang="en-US" sz="2200" u="none" strike="noStrike">
                          <a:latin typeface="Times New Roman"/>
                          <a:ea typeface="Times New Roman"/>
                          <a:cs typeface="Times New Roman"/>
                          <a:sym typeface="Times New Roman"/>
                        </a:rPr>
                        <a:t>- Di chuyển tài liệu giữa các bước chuẩn bị và triển khai</a:t>
                      </a:r>
                      <a:endParaRPr b="0" i="0" sz="2800" u="none" strike="noStrike">
                        <a:latin typeface="Arial"/>
                        <a:ea typeface="Arial"/>
                        <a:cs typeface="Arial"/>
                        <a:sym typeface="Arial"/>
                      </a:endParaRPr>
                    </a:p>
                  </a:txBody>
                  <a:tcPr marT="118525" marB="118525" marR="118525" marL="1185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75575">
                <a:tc rowSpan="3">
                  <a:txBody>
                    <a:bodyPr/>
                    <a:lstStyle/>
                    <a:p>
                      <a:pPr indent="0" lvl="0" marL="0" marR="0" rtl="0" algn="l">
                        <a:lnSpc>
                          <a:spcPct val="115000"/>
                        </a:lnSpc>
                        <a:spcBef>
                          <a:spcPts val="0"/>
                        </a:spcBef>
                        <a:spcAft>
                          <a:spcPts val="0"/>
                        </a:spcAft>
                        <a:buClr>
                          <a:schemeClr val="dk1"/>
                        </a:buClr>
                        <a:buSzPts val="2200"/>
                        <a:buFont typeface="Times New Roman"/>
                        <a:buNone/>
                      </a:pPr>
                      <a:r>
                        <a:rPr b="1" i="0" lang="en-US" sz="2200" u="none" strike="noStrike">
                          <a:latin typeface="Times New Roman"/>
                          <a:ea typeface="Times New Roman"/>
                          <a:cs typeface="Times New Roman"/>
                          <a:sym typeface="Times New Roman"/>
                        </a:rPr>
                        <a:t>Hold</a:t>
                      </a:r>
                      <a:endParaRPr b="0" i="0" sz="2800" u="none" strike="noStrike">
                        <a:latin typeface="Arial"/>
                        <a:ea typeface="Arial"/>
                        <a:cs typeface="Arial"/>
                        <a:sym typeface="Arial"/>
                      </a:endParaRPr>
                    </a:p>
                  </a:txBody>
                  <a:tcPr marT="71125" marB="71125" marR="142225" marL="1422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200"/>
                        <a:buFont typeface="Times New Roman"/>
                        <a:buNone/>
                      </a:pPr>
                      <a:r>
                        <a:rPr b="0" i="0" lang="en-US" sz="2200" u="none" strike="noStrike">
                          <a:latin typeface="Times New Roman"/>
                          <a:ea typeface="Times New Roman"/>
                          <a:cs typeface="Times New Roman"/>
                          <a:sym typeface="Times New Roman"/>
                        </a:rPr>
                        <a:t>- Chờ phê duyệt nội dung và tài liệu</a:t>
                      </a:r>
                      <a:endParaRPr b="0" i="0" sz="2800" u="none" strike="noStrike">
                        <a:latin typeface="Arial"/>
                        <a:ea typeface="Arial"/>
                        <a:cs typeface="Arial"/>
                        <a:sym typeface="Arial"/>
                      </a:endParaRPr>
                    </a:p>
                  </a:txBody>
                  <a:tcPr marT="118525" marB="118525" marR="118525" marL="1185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057225">
                <a:tc vMerge="1"/>
                <a:tc>
                  <a:txBody>
                    <a:bodyPr/>
                    <a:lstStyle/>
                    <a:p>
                      <a:pPr indent="0" lvl="0" marL="0" marR="0" rtl="0" algn="l">
                        <a:lnSpc>
                          <a:spcPct val="115000"/>
                        </a:lnSpc>
                        <a:spcBef>
                          <a:spcPts val="0"/>
                        </a:spcBef>
                        <a:spcAft>
                          <a:spcPts val="0"/>
                        </a:spcAft>
                        <a:buClr>
                          <a:schemeClr val="dk1"/>
                        </a:buClr>
                        <a:buSzPts val="2200"/>
                        <a:buFont typeface="Times New Roman"/>
                        <a:buNone/>
                      </a:pPr>
                      <a:r>
                        <a:rPr b="0" i="0" lang="en-US" sz="2200" u="none" strike="noStrike">
                          <a:latin typeface="Times New Roman"/>
                          <a:ea typeface="Times New Roman"/>
                          <a:cs typeface="Times New Roman"/>
                          <a:sym typeface="Times New Roman"/>
                        </a:rPr>
                        <a:t>- Chờ thông tin từ khách hàng hoặc các bộ phận liên quan</a:t>
                      </a:r>
                      <a:endParaRPr b="0" i="0" sz="2800" u="none" strike="noStrike">
                        <a:latin typeface="Arial"/>
                        <a:ea typeface="Arial"/>
                        <a:cs typeface="Arial"/>
                        <a:sym typeface="Arial"/>
                      </a:endParaRPr>
                    </a:p>
                  </a:txBody>
                  <a:tcPr marT="118525" marB="118525" marR="118525" marL="1185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75575">
                <a:tc vMerge="1"/>
                <a:tc>
                  <a:txBody>
                    <a:bodyPr/>
                    <a:lstStyle/>
                    <a:p>
                      <a:pPr indent="0" lvl="0" marL="0" marR="0" rtl="0" algn="l">
                        <a:lnSpc>
                          <a:spcPct val="115000"/>
                        </a:lnSpc>
                        <a:spcBef>
                          <a:spcPts val="0"/>
                        </a:spcBef>
                        <a:spcAft>
                          <a:spcPts val="0"/>
                        </a:spcAft>
                        <a:buClr>
                          <a:schemeClr val="dk1"/>
                        </a:buClr>
                        <a:buSzPts val="2200"/>
                        <a:buFont typeface="Times New Roman"/>
                        <a:buNone/>
                      </a:pPr>
                      <a:r>
                        <a:rPr b="0" i="0" lang="en-US" sz="2200" u="none" strike="noStrike">
                          <a:latin typeface="Times New Roman"/>
                          <a:ea typeface="Times New Roman"/>
                          <a:cs typeface="Times New Roman"/>
                          <a:sym typeface="Times New Roman"/>
                        </a:rPr>
                        <a:t>- Chờ phân tích phản hồi và đề xuất cải tiến</a:t>
                      </a:r>
                      <a:endParaRPr b="0" i="0" sz="2800" u="none" strike="noStrike">
                        <a:latin typeface="Arial"/>
                        <a:ea typeface="Arial"/>
                        <a:cs typeface="Arial"/>
                        <a:sym typeface="Arial"/>
                      </a:endParaRPr>
                    </a:p>
                  </a:txBody>
                  <a:tcPr marT="118525" marB="118525" marR="118525" marL="1185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75575">
                <a:tc rowSpan="3">
                  <a:txBody>
                    <a:bodyPr/>
                    <a:lstStyle/>
                    <a:p>
                      <a:pPr indent="0" lvl="0" marL="0" marR="0" rtl="0" algn="l">
                        <a:lnSpc>
                          <a:spcPct val="115000"/>
                        </a:lnSpc>
                        <a:spcBef>
                          <a:spcPts val="0"/>
                        </a:spcBef>
                        <a:spcAft>
                          <a:spcPts val="0"/>
                        </a:spcAft>
                        <a:buClr>
                          <a:schemeClr val="dk1"/>
                        </a:buClr>
                        <a:buSzPts val="2200"/>
                        <a:buFont typeface="Times New Roman"/>
                        <a:buNone/>
                      </a:pPr>
                      <a:r>
                        <a:rPr b="1" i="0" lang="en-US" sz="2200" u="none" strike="noStrike">
                          <a:latin typeface="Times New Roman"/>
                          <a:ea typeface="Times New Roman"/>
                          <a:cs typeface="Times New Roman"/>
                          <a:sym typeface="Times New Roman"/>
                        </a:rPr>
                        <a:t>Over-do</a:t>
                      </a:r>
                      <a:endParaRPr b="0" i="0" sz="2800" u="none" strike="noStrike">
                        <a:latin typeface="Arial"/>
                        <a:ea typeface="Arial"/>
                        <a:cs typeface="Arial"/>
                        <a:sym typeface="Arial"/>
                      </a:endParaRPr>
                    </a:p>
                  </a:txBody>
                  <a:tcPr marT="71125" marB="71125" marR="142225" marL="1422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200"/>
                        <a:buFont typeface="Times New Roman"/>
                        <a:buNone/>
                      </a:pPr>
                      <a:r>
                        <a:rPr b="0" i="0" lang="en-US" sz="2200" u="none" strike="noStrike">
                          <a:latin typeface="Times New Roman"/>
                          <a:ea typeface="Times New Roman"/>
                          <a:cs typeface="Times New Roman"/>
                          <a:sym typeface="Times New Roman"/>
                        </a:rPr>
                        <a:t>- Phân tích lại yêu cầu đã từng thực hiện</a:t>
                      </a:r>
                      <a:endParaRPr b="0" i="0" sz="2800" u="none" strike="noStrike">
                        <a:latin typeface="Arial"/>
                        <a:ea typeface="Arial"/>
                        <a:cs typeface="Arial"/>
                        <a:sym typeface="Arial"/>
                      </a:endParaRPr>
                    </a:p>
                  </a:txBody>
                  <a:tcPr marT="118525" marB="118525" marR="118525" marL="1185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75575">
                <a:tc vMerge="1"/>
                <a:tc>
                  <a:txBody>
                    <a:bodyPr/>
                    <a:lstStyle/>
                    <a:p>
                      <a:pPr indent="0" lvl="0" marL="0" marR="0" rtl="0" algn="l">
                        <a:lnSpc>
                          <a:spcPct val="115000"/>
                        </a:lnSpc>
                        <a:spcBef>
                          <a:spcPts val="0"/>
                        </a:spcBef>
                        <a:spcAft>
                          <a:spcPts val="0"/>
                        </a:spcAft>
                        <a:buClr>
                          <a:schemeClr val="dk1"/>
                        </a:buClr>
                        <a:buSzPts val="2200"/>
                        <a:buFont typeface="Times New Roman"/>
                        <a:buNone/>
                      </a:pPr>
                      <a:r>
                        <a:rPr b="0" i="0" lang="en-US" sz="2200" u="none" strike="noStrike">
                          <a:latin typeface="Times New Roman"/>
                          <a:ea typeface="Times New Roman"/>
                          <a:cs typeface="Times New Roman"/>
                          <a:sym typeface="Times New Roman"/>
                        </a:rPr>
                        <a:t>- Thiết kế mới hoàn toàn thay vì tái sử dụng</a:t>
                      </a:r>
                      <a:endParaRPr b="0" i="0" sz="2800" u="none" strike="noStrike">
                        <a:latin typeface="Arial"/>
                        <a:ea typeface="Arial"/>
                        <a:cs typeface="Arial"/>
                        <a:sym typeface="Arial"/>
                      </a:endParaRPr>
                    </a:p>
                  </a:txBody>
                  <a:tcPr marT="118525" marB="118525" marR="118525" marL="1185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75575">
                <a:tc vMerge="1"/>
                <a:tc>
                  <a:txBody>
                    <a:bodyPr/>
                    <a:lstStyle/>
                    <a:p>
                      <a:pPr indent="0" lvl="0" marL="0" marR="0" rtl="0" algn="l">
                        <a:lnSpc>
                          <a:spcPct val="115000"/>
                        </a:lnSpc>
                        <a:spcBef>
                          <a:spcPts val="0"/>
                        </a:spcBef>
                        <a:spcAft>
                          <a:spcPts val="0"/>
                        </a:spcAft>
                        <a:buClr>
                          <a:schemeClr val="dk1"/>
                        </a:buClr>
                        <a:buSzPts val="2200"/>
                        <a:buFont typeface="Times New Roman"/>
                        <a:buNone/>
                      </a:pPr>
                      <a:r>
                        <a:rPr b="0" i="0" lang="en-US" sz="2200" u="none" strike="noStrike">
                          <a:latin typeface="Times New Roman"/>
                          <a:ea typeface="Times New Roman"/>
                          <a:cs typeface="Times New Roman"/>
                          <a:sym typeface="Times New Roman"/>
                        </a:rPr>
                        <a:t>- Chuẩn bị tài liệu mới thay vì dùng template có sẵn</a:t>
                      </a:r>
                      <a:endParaRPr b="0" i="0" sz="2800" u="none" strike="noStrike">
                        <a:latin typeface="Arial"/>
                        <a:ea typeface="Arial"/>
                        <a:cs typeface="Arial"/>
                        <a:sym typeface="Arial"/>
                      </a:endParaRPr>
                    </a:p>
                  </a:txBody>
                  <a:tcPr marT="118525" marB="118525" marR="118525" marL="11852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transition spd="slow">
    <p:randomBar dir="vert"/>
  </p:transition>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39"/>
          <p:cNvSpPr txBox="1"/>
          <p:nvPr/>
        </p:nvSpPr>
        <p:spPr>
          <a:xfrm>
            <a:off x="3452382" y="266701"/>
            <a:ext cx="11383236" cy="1193389"/>
          </a:xfrm>
          <a:prstGeom prst="rect">
            <a:avLst/>
          </a:prstGeom>
          <a:noFill/>
          <a:ln>
            <a:noFill/>
          </a:ln>
        </p:spPr>
        <p:txBody>
          <a:bodyPr anchorCtr="0" anchor="t" bIns="45700" lIns="91425" spcFirstLastPara="1" rIns="91425" wrap="square" tIns="45700">
            <a:normAutofit lnSpcReduction="10000"/>
          </a:bodyPr>
          <a:lstStyle/>
          <a:p>
            <a:pPr indent="0" lvl="0" marL="0" marR="0" rtl="0" algn="l">
              <a:lnSpc>
                <a:spcPct val="90000"/>
              </a:lnSpc>
              <a:spcBef>
                <a:spcPts val="0"/>
              </a:spcBef>
              <a:spcAft>
                <a:spcPts val="0"/>
              </a:spcAft>
              <a:buNone/>
            </a:pPr>
            <a:r>
              <a:rPr b="1" lang="en-US" sz="8100">
                <a:solidFill>
                  <a:schemeClr val="dk1"/>
                </a:solidFill>
                <a:latin typeface="Calibri"/>
                <a:ea typeface="Calibri"/>
                <a:cs typeface="Calibri"/>
                <a:sym typeface="Calibri"/>
              </a:rPr>
              <a:t>PHÂN TÍCH ĐỊNH LƯỢNG</a:t>
            </a:r>
            <a:endParaRPr b="1" sz="8100" u="none">
              <a:solidFill>
                <a:schemeClr val="dk1"/>
              </a:solidFill>
              <a:latin typeface="Calibri"/>
              <a:ea typeface="Calibri"/>
              <a:cs typeface="Calibri"/>
              <a:sym typeface="Calibri"/>
            </a:endParaRPr>
          </a:p>
        </p:txBody>
      </p:sp>
      <p:graphicFrame>
        <p:nvGraphicFramePr>
          <p:cNvPr id="507" name="Google Shape;507;p39"/>
          <p:cNvGraphicFramePr/>
          <p:nvPr/>
        </p:nvGraphicFramePr>
        <p:xfrm>
          <a:off x="185050" y="1130633"/>
          <a:ext cx="3000000" cy="3000000"/>
        </p:xfrm>
        <a:graphic>
          <a:graphicData uri="http://schemas.openxmlformats.org/drawingml/2006/table">
            <a:tbl>
              <a:tblPr>
                <a:noFill/>
                <a:tableStyleId>{F3CBF6C8-9D11-4725-B234-F5657C738824}</a:tableStyleId>
              </a:tblPr>
              <a:tblGrid>
                <a:gridCol w="8012025"/>
              </a:tblGrid>
              <a:tr h="1608300">
                <a:tc>
                  <a:txBody>
                    <a:bodyPr/>
                    <a:lstStyle/>
                    <a:p>
                      <a:pPr indent="0" lvl="0" marL="0" marR="0" rtl="0" algn="l">
                        <a:lnSpc>
                          <a:spcPct val="100000"/>
                        </a:lnSpc>
                        <a:spcBef>
                          <a:spcPts val="0"/>
                        </a:spcBef>
                        <a:spcAft>
                          <a:spcPts val="0"/>
                        </a:spcAft>
                        <a:buNone/>
                      </a:pPr>
                      <a:r>
                        <a:rPr b="1" lang="en-US" sz="6600">
                          <a:solidFill>
                            <a:srgbClr val="000000"/>
                          </a:solidFill>
                          <a:latin typeface="Times New Roman"/>
                          <a:ea typeface="Times New Roman"/>
                          <a:cs typeface="Times New Roman"/>
                          <a:sym typeface="Times New Roman"/>
                        </a:rPr>
                        <a:t>Thời gian</a:t>
                      </a:r>
                      <a:endParaRPr sz="3600">
                        <a:latin typeface="Times New Roman"/>
                        <a:ea typeface="Times New Roman"/>
                        <a:cs typeface="Times New Roman"/>
                        <a:sym typeface="Times New Roman"/>
                      </a:endParaRPr>
                    </a:p>
                  </a:txBody>
                  <a:tcPr marT="142875" marB="142875" marR="142875" marL="1428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r>
              <a:tr h="6417450">
                <a:tc>
                  <a:txBody>
                    <a:bodyPr/>
                    <a:lstStyle/>
                    <a:p>
                      <a:pPr indent="0" lvl="0" marL="0" marR="0" rtl="0" algn="l">
                        <a:spcBef>
                          <a:spcPts val="0"/>
                        </a:spcBef>
                        <a:spcAft>
                          <a:spcPts val="0"/>
                        </a:spcAft>
                        <a:buNone/>
                      </a:pPr>
                      <a:r>
                        <a:t/>
                      </a:r>
                      <a:endParaRPr sz="1800"/>
                    </a:p>
                  </a:txBody>
                  <a:tcPr marT="142875" marB="142875" marR="142875" marL="1428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pic>
        <p:nvPicPr>
          <p:cNvPr id="508" name="Google Shape;508;p39"/>
          <p:cNvPicPr preferRelativeResize="0"/>
          <p:nvPr/>
        </p:nvPicPr>
        <p:blipFill rotWithShape="1">
          <a:blip r:embed="rId3">
            <a:alphaModFix/>
          </a:blip>
          <a:srcRect b="0" l="0" r="0" t="0"/>
          <a:stretch/>
        </p:blipFill>
        <p:spPr>
          <a:xfrm>
            <a:off x="8701545" y="1927049"/>
            <a:ext cx="8910041" cy="7334249"/>
          </a:xfrm>
          <a:prstGeom prst="rect">
            <a:avLst/>
          </a:prstGeom>
          <a:noFill/>
          <a:ln>
            <a:noFill/>
          </a:ln>
        </p:spPr>
      </p:pic>
    </p:spTree>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4"/>
          <p:cNvSpPr/>
          <p:nvPr/>
        </p:nvSpPr>
        <p:spPr>
          <a:xfrm rot="10800000">
            <a:off x="-2629342" y="-259279"/>
            <a:ext cx="7945947" cy="3511798"/>
          </a:xfrm>
          <a:custGeom>
            <a:rect b="b" l="l" r="r" t="t"/>
            <a:pathLst>
              <a:path extrusionOk="0" h="5372100" w="12155147">
                <a:moveTo>
                  <a:pt x="10604477" y="0"/>
                </a:moveTo>
                <a:lnTo>
                  <a:pt x="1550670" y="0"/>
                </a:lnTo>
                <a:lnTo>
                  <a:pt x="0" y="2686050"/>
                </a:lnTo>
                <a:lnTo>
                  <a:pt x="1550670" y="5372100"/>
                </a:lnTo>
                <a:lnTo>
                  <a:pt x="10604477" y="5372100"/>
                </a:lnTo>
                <a:lnTo>
                  <a:pt x="12155147" y="2686050"/>
                </a:lnTo>
                <a:lnTo>
                  <a:pt x="10604477" y="0"/>
                </a:lnTo>
                <a:close/>
              </a:path>
            </a:pathLst>
          </a:custGeom>
          <a:solidFill>
            <a:srgbClr val="1836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 name="Google Shape;137;p4"/>
          <p:cNvSpPr txBox="1"/>
          <p:nvPr/>
        </p:nvSpPr>
        <p:spPr>
          <a:xfrm>
            <a:off x="6553200" y="495300"/>
            <a:ext cx="10221239" cy="1148818"/>
          </a:xfrm>
          <a:prstGeom prst="rect">
            <a:avLst/>
          </a:prstGeom>
          <a:noFill/>
          <a:ln>
            <a:noFill/>
          </a:ln>
        </p:spPr>
        <p:txBody>
          <a:bodyPr anchorCtr="0" anchor="t" bIns="0" lIns="0" spcFirstLastPara="1" rIns="0" wrap="square" tIns="0">
            <a:spAutoFit/>
          </a:bodyPr>
          <a:lstStyle/>
          <a:p>
            <a:pPr indent="0" lvl="0" marL="0" marR="0" rtl="0" algn="l">
              <a:lnSpc>
                <a:spcPct val="110341"/>
              </a:lnSpc>
              <a:spcBef>
                <a:spcPts val="0"/>
              </a:spcBef>
              <a:spcAft>
                <a:spcPts val="0"/>
              </a:spcAft>
              <a:buNone/>
            </a:pPr>
            <a:r>
              <a:rPr b="1" lang="en-US" sz="7900">
                <a:solidFill>
                  <a:srgbClr val="1836B2"/>
                </a:solidFill>
                <a:latin typeface="Cabin SemiBold"/>
                <a:ea typeface="Cabin SemiBold"/>
                <a:cs typeface="Cabin SemiBold"/>
                <a:sym typeface="Cabin SemiBold"/>
              </a:rPr>
              <a:t>Tổng</a:t>
            </a:r>
            <a:r>
              <a:rPr b="1" lang="en-US" sz="7900" u="none">
                <a:solidFill>
                  <a:srgbClr val="1836B2"/>
                </a:solidFill>
                <a:latin typeface="Cabin SemiBold"/>
                <a:ea typeface="Cabin SemiBold"/>
                <a:cs typeface="Cabin SemiBold"/>
                <a:sym typeface="Cabin SemiBold"/>
              </a:rPr>
              <a:t> quan dự án</a:t>
            </a:r>
            <a:endParaRPr b="1" sz="7900" u="none">
              <a:solidFill>
                <a:srgbClr val="1836B2"/>
              </a:solidFill>
              <a:latin typeface="Cabin SemiBold"/>
              <a:ea typeface="Cabin SemiBold"/>
              <a:cs typeface="Cabin SemiBold"/>
              <a:sym typeface="Cabin SemiBold"/>
            </a:endParaRPr>
          </a:p>
        </p:txBody>
      </p:sp>
      <p:graphicFrame>
        <p:nvGraphicFramePr>
          <p:cNvPr id="138" name="Google Shape;138;p4"/>
          <p:cNvGraphicFramePr/>
          <p:nvPr/>
        </p:nvGraphicFramePr>
        <p:xfrm>
          <a:off x="6553200" y="1943100"/>
          <a:ext cx="3000000" cy="3000000"/>
        </p:xfrm>
        <a:graphic>
          <a:graphicData uri="http://schemas.openxmlformats.org/drawingml/2006/table">
            <a:tbl>
              <a:tblPr>
                <a:noFill/>
                <a:tableStyleId>{F3CBF6C8-9D11-4725-B234-F5657C738824}</a:tableStyleId>
              </a:tblPr>
              <a:tblGrid>
                <a:gridCol w="11196500"/>
              </a:tblGrid>
              <a:tr h="954650">
                <a:tc>
                  <a:txBody>
                    <a:bodyPr/>
                    <a:lstStyle/>
                    <a:p>
                      <a:pPr indent="0" lvl="0" marL="0" marR="0" rtl="0" algn="l">
                        <a:lnSpc>
                          <a:spcPct val="150000"/>
                        </a:lnSpc>
                        <a:spcBef>
                          <a:spcPts val="0"/>
                        </a:spcBef>
                        <a:spcAft>
                          <a:spcPts val="0"/>
                        </a:spcAft>
                        <a:buNone/>
                      </a:pPr>
                      <a:r>
                        <a:rPr b="1" lang="en-US" sz="4400" u="none" cap="none" strike="noStrike">
                          <a:solidFill>
                            <a:srgbClr val="000000"/>
                          </a:solidFill>
                          <a:latin typeface="Times New Roman"/>
                          <a:ea typeface="Times New Roman"/>
                          <a:cs typeface="Times New Roman"/>
                          <a:sym typeface="Times New Roman"/>
                        </a:rPr>
                        <a:t>Mục tiêu dự án</a:t>
                      </a:r>
                      <a:endParaRPr sz="2000" u="none" cap="none" strike="noStrike">
                        <a:latin typeface="Times New Roman"/>
                        <a:ea typeface="Times New Roman"/>
                        <a:cs typeface="Times New Roman"/>
                        <a:sym typeface="Times New Roman"/>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86C7ED"/>
                      </a:solidFill>
                      <a:prstDash val="solid"/>
                      <a:round/>
                      <a:headEnd len="sm" w="sm" type="none"/>
                      <a:tailEnd len="sm" w="sm" type="none"/>
                    </a:lnB>
                  </a:tcPr>
                </a:tc>
              </a:tr>
              <a:tr h="2019300">
                <a:tc>
                  <a:txBody>
                    <a:bodyPr/>
                    <a:lstStyle/>
                    <a:p>
                      <a:pPr indent="-228600" lvl="1" marL="388620" marR="0" rtl="0" algn="l">
                        <a:lnSpc>
                          <a:spcPct val="150000"/>
                        </a:lnSpc>
                        <a:spcBef>
                          <a:spcPts val="0"/>
                        </a:spcBef>
                        <a:spcAft>
                          <a:spcPts val="0"/>
                        </a:spcAft>
                        <a:buClr>
                          <a:srgbClr val="000000"/>
                        </a:buClr>
                        <a:buSzPts val="3600"/>
                        <a:buFont typeface="Arial"/>
                        <a:buChar char="•"/>
                      </a:pPr>
                      <a:r>
                        <a:rPr lang="en-US" sz="3600" u="none" cap="none" strike="noStrike">
                          <a:solidFill>
                            <a:srgbClr val="000000"/>
                          </a:solidFill>
                          <a:latin typeface="Times New Roman"/>
                          <a:ea typeface="Times New Roman"/>
                          <a:cs typeface="Times New Roman"/>
                          <a:sym typeface="Times New Roman"/>
                        </a:rPr>
                        <a:t>Nghiên cứu quy trình nghiệp vụ: Phân tích quy trình quản lý dự án và chăm sóc khách hàng.</a:t>
                      </a:r>
                      <a:endParaRPr sz="3600" u="none" cap="none" strike="noStrike">
                        <a:solidFill>
                          <a:srgbClr val="000000"/>
                        </a:solidFill>
                        <a:latin typeface="Times New Roman"/>
                        <a:ea typeface="Times New Roman"/>
                        <a:cs typeface="Times New Roman"/>
                        <a:sym typeface="Times New Roman"/>
                      </a:endParaRPr>
                    </a:p>
                    <a:p>
                      <a:pPr indent="-228600" lvl="1" marL="388620" marR="0" rtl="0" algn="l">
                        <a:lnSpc>
                          <a:spcPct val="150000"/>
                        </a:lnSpc>
                        <a:spcBef>
                          <a:spcPts val="0"/>
                        </a:spcBef>
                        <a:spcAft>
                          <a:spcPts val="0"/>
                        </a:spcAft>
                        <a:buClr>
                          <a:srgbClr val="000000"/>
                        </a:buClr>
                        <a:buSzPts val="3600"/>
                        <a:buFont typeface="Arial"/>
                        <a:buChar char="•"/>
                      </a:pPr>
                      <a:r>
                        <a:rPr lang="en-US" sz="3600" u="none" cap="none" strike="noStrike">
                          <a:solidFill>
                            <a:srgbClr val="000000"/>
                          </a:solidFill>
                          <a:latin typeface="Times New Roman"/>
                          <a:ea typeface="Times New Roman"/>
                          <a:cs typeface="Times New Roman"/>
                          <a:sym typeface="Times New Roman"/>
                        </a:rPr>
                        <a:t>Tác động của công nghệ: Đánh giá hiệu quả của AI và RPA (Robotic Process Automation).</a:t>
                      </a:r>
                      <a:endParaRPr sz="3600" u="none" cap="none" strike="noStrike">
                        <a:solidFill>
                          <a:srgbClr val="000000"/>
                        </a:solidFill>
                        <a:latin typeface="Times New Roman"/>
                        <a:ea typeface="Times New Roman"/>
                        <a:cs typeface="Times New Roman"/>
                        <a:sym typeface="Times New Roman"/>
                      </a:endParaRPr>
                    </a:p>
                    <a:p>
                      <a:pPr indent="-228600" lvl="1" marL="388620" marR="0" rtl="0" algn="l">
                        <a:lnSpc>
                          <a:spcPct val="150000"/>
                        </a:lnSpc>
                        <a:spcBef>
                          <a:spcPts val="0"/>
                        </a:spcBef>
                        <a:spcAft>
                          <a:spcPts val="0"/>
                        </a:spcAft>
                        <a:buClr>
                          <a:srgbClr val="000000"/>
                        </a:buClr>
                        <a:buSzPts val="3600"/>
                        <a:buFont typeface="Arial"/>
                        <a:buChar char="•"/>
                      </a:pPr>
                      <a:r>
                        <a:rPr lang="en-US" sz="3600" u="none" cap="none" strike="noStrike">
                          <a:solidFill>
                            <a:srgbClr val="000000"/>
                          </a:solidFill>
                          <a:latin typeface="Times New Roman"/>
                          <a:ea typeface="Times New Roman"/>
                          <a:cs typeface="Times New Roman"/>
                          <a:sym typeface="Times New Roman"/>
                        </a:rPr>
                        <a:t>Đánh giá lợi ích tự động hóa: Phân tích tác động đến năng suất và chất lượng.</a:t>
                      </a:r>
                      <a:endParaRPr sz="3600" u="none" cap="none" strike="noStrike">
                        <a:solidFill>
                          <a:srgbClr val="000000"/>
                        </a:solidFill>
                        <a:latin typeface="Times New Roman"/>
                        <a:ea typeface="Times New Roman"/>
                        <a:cs typeface="Times New Roman"/>
                        <a:sym typeface="Times New Roman"/>
                      </a:endParaRPr>
                    </a:p>
                  </a:txBody>
                  <a:tcPr marT="190500" marB="190500" marR="190500" marL="190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86C7ED"/>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pic>
        <p:nvPicPr>
          <p:cNvPr descr="A person walking up the stairs of a graph&#10;&#10;AI-generated content may be incorrect." id="139" name="Google Shape;139;p4"/>
          <p:cNvPicPr preferRelativeResize="0"/>
          <p:nvPr/>
        </p:nvPicPr>
        <p:blipFill rotWithShape="1">
          <a:blip r:embed="rId3">
            <a:alphaModFix/>
          </a:blip>
          <a:srcRect b="0" l="0" r="0" t="0"/>
          <a:stretch/>
        </p:blipFill>
        <p:spPr>
          <a:xfrm>
            <a:off x="405063" y="2781300"/>
            <a:ext cx="6132095" cy="613209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12" name="Shape 512"/>
        <p:cNvGrpSpPr/>
        <p:nvPr/>
      </p:nvGrpSpPr>
      <p:grpSpPr>
        <a:xfrm>
          <a:off x="0" y="0"/>
          <a:ext cx="0" cy="0"/>
          <a:chOff x="0" y="0"/>
          <a:chExt cx="0" cy="0"/>
        </a:xfrm>
      </p:grpSpPr>
      <p:sp>
        <p:nvSpPr>
          <p:cNvPr id="513" name="Google Shape;513;p40"/>
          <p:cNvSpPr/>
          <p:nvPr/>
        </p:nvSpPr>
        <p:spPr>
          <a:xfrm>
            <a:off x="0" y="0"/>
            <a:ext cx="18283428"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14" name="Google Shape;514;p40"/>
          <p:cNvSpPr txBox="1"/>
          <p:nvPr/>
        </p:nvSpPr>
        <p:spPr>
          <a:xfrm>
            <a:off x="1257300" y="277207"/>
            <a:ext cx="15773400" cy="2258825"/>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b="1" lang="en-US" sz="7800">
                <a:solidFill>
                  <a:schemeClr val="dk1"/>
                </a:solidFill>
                <a:latin typeface="Calibri"/>
                <a:ea typeface="Calibri"/>
                <a:cs typeface="Calibri"/>
                <a:sym typeface="Calibri"/>
              </a:rPr>
              <a:t>PHÂN TÍCH ĐỊNH LƯỢNG (CHI PHÍ)</a:t>
            </a:r>
            <a:endParaRPr b="1" sz="7800" u="none">
              <a:solidFill>
                <a:schemeClr val="dk1"/>
              </a:solidFill>
              <a:latin typeface="Calibri"/>
              <a:ea typeface="Calibri"/>
              <a:cs typeface="Calibri"/>
              <a:sym typeface="Calibri"/>
            </a:endParaRPr>
          </a:p>
        </p:txBody>
      </p:sp>
      <p:graphicFrame>
        <p:nvGraphicFramePr>
          <p:cNvPr id="515" name="Google Shape;515;p40"/>
          <p:cNvGraphicFramePr/>
          <p:nvPr/>
        </p:nvGraphicFramePr>
        <p:xfrm>
          <a:off x="838200" y="2768139"/>
          <a:ext cx="3000000" cy="3000000"/>
        </p:xfrm>
        <a:graphic>
          <a:graphicData uri="http://schemas.openxmlformats.org/drawingml/2006/table">
            <a:tbl>
              <a:tblPr>
                <a:noFill/>
                <a:tableStyleId>{F3CBF6C8-9D11-4725-B234-F5657C738824}</a:tableStyleId>
              </a:tblPr>
              <a:tblGrid>
                <a:gridCol w="968800"/>
                <a:gridCol w="5331225"/>
                <a:gridCol w="3201975"/>
                <a:gridCol w="2428850"/>
                <a:gridCol w="2241275"/>
                <a:gridCol w="2210875"/>
              </a:tblGrid>
              <a:tr h="556300">
                <a:tc>
                  <a:txBody>
                    <a:bodyPr/>
                    <a:lstStyle/>
                    <a:p>
                      <a:pPr indent="0" lvl="0" marL="0" marR="0" rtl="0" algn="ctr">
                        <a:lnSpc>
                          <a:spcPct val="115000"/>
                        </a:lnSpc>
                        <a:spcBef>
                          <a:spcPts val="0"/>
                        </a:spcBef>
                        <a:spcAft>
                          <a:spcPts val="0"/>
                        </a:spcAft>
                        <a:buClr>
                          <a:schemeClr val="dk1"/>
                        </a:buClr>
                        <a:buSzPts val="1800"/>
                        <a:buFont typeface="Times New Roman"/>
                        <a:buNone/>
                      </a:pPr>
                      <a:r>
                        <a:rPr b="1" i="0" lang="en-US" sz="1800" u="none" strike="noStrike">
                          <a:latin typeface="Times New Roman"/>
                          <a:ea typeface="Times New Roman"/>
                          <a:cs typeface="Times New Roman"/>
                          <a:sym typeface="Times New Roman"/>
                        </a:rPr>
                        <a:t>STT</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800"/>
                        <a:buFont typeface="Times New Roman"/>
                        <a:buNone/>
                      </a:pPr>
                      <a:r>
                        <a:rPr b="1" i="0" lang="en-US" sz="1800" u="none" strike="noStrike">
                          <a:latin typeface="Times New Roman"/>
                          <a:ea typeface="Times New Roman"/>
                          <a:cs typeface="Times New Roman"/>
                          <a:sym typeface="Times New Roman"/>
                        </a:rPr>
                        <a:t>Hoạt động</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800"/>
                        <a:buFont typeface="Times New Roman"/>
                        <a:buNone/>
                      </a:pPr>
                      <a:r>
                        <a:rPr b="1" i="0" lang="en-US" sz="1800" u="none" strike="noStrike">
                          <a:latin typeface="Times New Roman"/>
                          <a:ea typeface="Times New Roman"/>
                          <a:cs typeface="Times New Roman"/>
                          <a:sym typeface="Times New Roman"/>
                        </a:rPr>
                        <a:t>Lane (Bộ phận)</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800"/>
                        <a:buFont typeface="Times New Roman"/>
                        <a:buNone/>
                      </a:pPr>
                      <a:r>
                        <a:rPr b="1" i="0" lang="en-US" sz="1800" u="none" strike="noStrike">
                          <a:latin typeface="Times New Roman"/>
                          <a:ea typeface="Times New Roman"/>
                          <a:cs typeface="Times New Roman"/>
                          <a:sym typeface="Times New Roman"/>
                        </a:rPr>
                        <a:t>Thời gian (phút)</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800"/>
                        <a:buFont typeface="Times New Roman"/>
                        <a:buNone/>
                      </a:pPr>
                      <a:r>
                        <a:rPr b="1" i="0" lang="en-US" sz="1800" u="none" strike="noStrike">
                          <a:latin typeface="Times New Roman"/>
                          <a:ea typeface="Times New Roman"/>
                          <a:cs typeface="Times New Roman"/>
                          <a:sym typeface="Times New Roman"/>
                        </a:rPr>
                        <a:t>Thời gian (giờ)</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800"/>
                        <a:buFont typeface="Times New Roman"/>
                        <a:buNone/>
                      </a:pPr>
                      <a:r>
                        <a:rPr b="1" i="0" lang="en-US" sz="1800" u="none" strike="noStrike">
                          <a:latin typeface="Times New Roman"/>
                          <a:ea typeface="Times New Roman"/>
                          <a:cs typeface="Times New Roman"/>
                          <a:sym typeface="Times New Roman"/>
                        </a:rPr>
                        <a:t>Chi phí (VNĐ)</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6300">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Tiếp nhận yêu cầu từ khách hàng</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Kinh doanh / Sale</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120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2.0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100.000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6300">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2</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Chuyển thông tin cho bộ phận chuyên môn</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Kinh doanh / Sale</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30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0.5</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25.000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6300">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3</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Phân tích chi tiết nhu cầu đào tạo</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Phân tích nghiệp vụ</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240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4.0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200.000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6300">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4</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Thiết kế chương trình đào tạo</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Bộ phận chuyên môn</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360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6.0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300.000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6300">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5</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Phê duyệt nội dung &amp; Chuẩn bị tài liệu</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Bộ phận học liệu / R&amp;D</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180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3.0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150.000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6300">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6</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Tổ chức triển khai đào tạo</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Đào tạo / Giảng viên</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960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16.0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800.000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6300">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7</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Cung cấp tài liệu &amp; hướng dẫn</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Hỗ trợ đào tạo / Admin</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60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50.000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6300">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8</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Đánh giá hiệu quả &amp; tiếp nhận phản hồi</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Hỗ trợ đào tạo / Admin</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180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3.0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150.000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6300">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9</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Phân tích phản hồi &amp; đề xuất cải tiến</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Phân tích nghiệp vụ</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120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2.0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100.000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6300">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Duy trì mối quan hệ &amp; phát triển dịch vụ</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Kinh doanh / Sale</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120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2.0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100.000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6300">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 </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1" i="0" lang="en-US" sz="1800" u="none" strike="noStrike">
                          <a:latin typeface="Times New Roman"/>
                          <a:ea typeface="Times New Roman"/>
                          <a:cs typeface="Times New Roman"/>
                          <a:sym typeface="Times New Roman"/>
                        </a:rPr>
                        <a:t>Tổng cộng</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0" i="0" lang="en-US" sz="1800" u="none" strike="noStrike">
                          <a:latin typeface="Times New Roman"/>
                          <a:ea typeface="Times New Roman"/>
                          <a:cs typeface="Times New Roman"/>
                          <a:sym typeface="Times New Roman"/>
                        </a:rPr>
                        <a:t> </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1" i="0" lang="en-US" sz="1800" u="none" strike="noStrike">
                          <a:latin typeface="Times New Roman"/>
                          <a:ea typeface="Times New Roman"/>
                          <a:cs typeface="Times New Roman"/>
                          <a:sym typeface="Times New Roman"/>
                        </a:rPr>
                        <a:t>2,370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1" i="0" lang="en-US" sz="1800" u="none" strike="noStrike">
                          <a:latin typeface="Times New Roman"/>
                          <a:ea typeface="Times New Roman"/>
                          <a:cs typeface="Times New Roman"/>
                          <a:sym typeface="Times New Roman"/>
                        </a:rPr>
                        <a:t>39.5</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1800"/>
                        <a:buFont typeface="Times New Roman"/>
                        <a:buNone/>
                      </a:pPr>
                      <a:r>
                        <a:rPr b="1" i="0" lang="en-US" sz="1800" u="none" strike="noStrike">
                          <a:latin typeface="Times New Roman"/>
                          <a:ea typeface="Times New Roman"/>
                          <a:cs typeface="Times New Roman"/>
                          <a:sym typeface="Times New Roman"/>
                        </a:rPr>
                        <a:t>1,975,000</a:t>
                      </a:r>
                      <a:endParaRPr b="0" i="0" sz="2300" u="none" strike="noStrike">
                        <a:latin typeface="Arial"/>
                        <a:ea typeface="Arial"/>
                        <a:cs typeface="Arial"/>
                        <a:sym typeface="Arial"/>
                      </a:endParaRPr>
                    </a:p>
                  </a:txBody>
                  <a:tcPr marT="97600" marB="97600" marR="97600" marL="97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transition spd="slow">
    <p:randomBar dir="vert"/>
  </p:transition>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41"/>
          <p:cNvSpPr/>
          <p:nvPr/>
        </p:nvSpPr>
        <p:spPr>
          <a:xfrm>
            <a:off x="9489726" y="0"/>
            <a:ext cx="11879371" cy="10287000"/>
          </a:xfrm>
          <a:custGeom>
            <a:rect b="b" l="l" r="r" t="t"/>
            <a:pathLst>
              <a:path extrusionOk="0" h="3708400" w="4282440">
                <a:moveTo>
                  <a:pt x="3211830" y="0"/>
                </a:moveTo>
                <a:lnTo>
                  <a:pt x="1070610" y="0"/>
                </a:lnTo>
                <a:lnTo>
                  <a:pt x="0" y="1854200"/>
                </a:lnTo>
                <a:lnTo>
                  <a:pt x="1070610" y="3708400"/>
                </a:lnTo>
                <a:lnTo>
                  <a:pt x="3211830" y="3708400"/>
                </a:lnTo>
                <a:lnTo>
                  <a:pt x="4282440" y="1854200"/>
                </a:lnTo>
                <a:close/>
              </a:path>
            </a:pathLst>
          </a:custGeom>
          <a:blipFill rotWithShape="1">
            <a:blip r:embed="rId3">
              <a:alphaModFix/>
            </a:blip>
            <a:stretch>
              <a:fillRect b="0" l="-14944" r="-14943"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21" name="Google Shape;521;p41"/>
          <p:cNvSpPr/>
          <p:nvPr/>
        </p:nvSpPr>
        <p:spPr>
          <a:xfrm>
            <a:off x="9912490" y="8090781"/>
            <a:ext cx="4434864" cy="4392438"/>
          </a:xfrm>
          <a:custGeom>
            <a:rect b="b" l="l" r="r" t="t"/>
            <a:pathLst>
              <a:path extrusionOk="0" h="5372100" w="5423989">
                <a:moveTo>
                  <a:pt x="3873319" y="0"/>
                </a:moveTo>
                <a:lnTo>
                  <a:pt x="1550670" y="0"/>
                </a:lnTo>
                <a:lnTo>
                  <a:pt x="0" y="2686050"/>
                </a:lnTo>
                <a:lnTo>
                  <a:pt x="1550670" y="5372100"/>
                </a:lnTo>
                <a:lnTo>
                  <a:pt x="3873319" y="5372100"/>
                </a:lnTo>
                <a:lnTo>
                  <a:pt x="5423989" y="2686050"/>
                </a:lnTo>
                <a:lnTo>
                  <a:pt x="3873319" y="0"/>
                </a:lnTo>
                <a:close/>
              </a:path>
            </a:pathLst>
          </a:custGeom>
          <a:solidFill>
            <a:srgbClr val="A066C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522" name="Google Shape;522;p41"/>
          <p:cNvGrpSpPr/>
          <p:nvPr/>
        </p:nvGrpSpPr>
        <p:grpSpPr>
          <a:xfrm>
            <a:off x="1028699" y="1028700"/>
            <a:ext cx="5339709" cy="564303"/>
            <a:chOff x="0" y="0"/>
            <a:chExt cx="7119613" cy="752402"/>
          </a:xfrm>
        </p:grpSpPr>
        <p:sp>
          <p:nvSpPr>
            <p:cNvPr id="523" name="Google Shape;523;p41"/>
            <p:cNvSpPr txBox="1"/>
            <p:nvPr/>
          </p:nvSpPr>
          <p:spPr>
            <a:xfrm>
              <a:off x="1711550" y="33860"/>
              <a:ext cx="5408063" cy="632224"/>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1" lang="en-US" sz="2824">
                  <a:solidFill>
                    <a:srgbClr val="000000"/>
                  </a:solidFill>
                  <a:latin typeface="Cabin"/>
                  <a:ea typeface="Cabin"/>
                  <a:cs typeface="Cabin"/>
                  <a:sym typeface="Cabin"/>
                </a:rPr>
                <a:t>FPT SOFT WARE</a:t>
              </a:r>
              <a:endParaRPr/>
            </a:p>
          </p:txBody>
        </p:sp>
        <p:sp>
          <p:nvSpPr>
            <p:cNvPr id="524" name="Google Shape;524;p41"/>
            <p:cNvSpPr/>
            <p:nvPr/>
          </p:nvSpPr>
          <p:spPr>
            <a:xfrm>
              <a:off x="0" y="0"/>
              <a:ext cx="1317768" cy="752402"/>
            </a:xfrm>
            <a:custGeom>
              <a:rect b="b" l="l" r="r" t="t"/>
              <a:pathLst>
                <a:path extrusionOk="0" h="752402" w="1317768">
                  <a:moveTo>
                    <a:pt x="0" y="0"/>
                  </a:moveTo>
                  <a:lnTo>
                    <a:pt x="1317768" y="0"/>
                  </a:lnTo>
                  <a:lnTo>
                    <a:pt x="1317768" y="752402"/>
                  </a:lnTo>
                  <a:lnTo>
                    <a:pt x="0" y="752402"/>
                  </a:lnTo>
                  <a:lnTo>
                    <a:pt x="0" y="0"/>
                  </a:lnTo>
                  <a:close/>
                </a:path>
              </a:pathLst>
            </a:custGeom>
            <a:blipFill rotWithShape="1">
              <a:blip r:embed="rId4">
                <a:alphaModFix/>
              </a:blip>
              <a:stretch>
                <a:fillRect b="0" l="0" r="0" t="-51572"/>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525" name="Google Shape;525;p41"/>
          <p:cNvSpPr txBox="1"/>
          <p:nvPr/>
        </p:nvSpPr>
        <p:spPr>
          <a:xfrm>
            <a:off x="685800" y="2947097"/>
            <a:ext cx="8803926" cy="4392806"/>
          </a:xfrm>
          <a:prstGeom prst="rect">
            <a:avLst/>
          </a:prstGeom>
          <a:noFill/>
          <a:ln>
            <a:noFill/>
          </a:ln>
        </p:spPr>
        <p:txBody>
          <a:bodyPr anchorCtr="0" anchor="t" bIns="0" lIns="0" spcFirstLastPara="1" rIns="0" wrap="square" tIns="0">
            <a:spAutoFit/>
          </a:bodyPr>
          <a:lstStyle/>
          <a:p>
            <a:pPr indent="0" lvl="0" marL="0" marR="0" rtl="0" algn="l">
              <a:lnSpc>
                <a:spcPct val="132075"/>
              </a:lnSpc>
              <a:spcBef>
                <a:spcPts val="0"/>
              </a:spcBef>
              <a:spcAft>
                <a:spcPts val="0"/>
              </a:spcAft>
              <a:buNone/>
            </a:pPr>
            <a:r>
              <a:rPr b="1" lang="en-US" sz="6600" u="none">
                <a:solidFill>
                  <a:srgbClr val="1836B2"/>
                </a:solidFill>
                <a:latin typeface="Cabin SemiBold"/>
                <a:ea typeface="Cabin SemiBold"/>
                <a:cs typeface="Cabin SemiBold"/>
                <a:sym typeface="Cabin SemiBold"/>
              </a:rPr>
              <a:t>THUẬT NGỮ VÀ SỔ TAY</a:t>
            </a:r>
            <a:endParaRPr/>
          </a:p>
          <a:p>
            <a:pPr indent="0" lvl="0" marL="0" marR="0" rtl="0" algn="l">
              <a:lnSpc>
                <a:spcPct val="132075"/>
              </a:lnSpc>
              <a:spcBef>
                <a:spcPts val="0"/>
              </a:spcBef>
              <a:spcAft>
                <a:spcPts val="0"/>
              </a:spcAft>
              <a:buNone/>
            </a:pPr>
            <a:r>
              <a:rPr b="1" lang="en-US" sz="6600" u="none">
                <a:solidFill>
                  <a:srgbClr val="1836B2"/>
                </a:solidFill>
                <a:latin typeface="Cabin SemiBold"/>
                <a:ea typeface="Cabin SemiBold"/>
                <a:cs typeface="Cabin SemiBold"/>
                <a:sym typeface="Cabin SemiBold"/>
              </a:rPr>
              <a:t>KẾ HOẠCH</a:t>
            </a:r>
            <a:endParaRPr/>
          </a:p>
          <a:p>
            <a:pPr indent="0" lvl="0" marL="0" marR="0" rtl="0" algn="l">
              <a:lnSpc>
                <a:spcPct val="132075"/>
              </a:lnSpc>
              <a:spcBef>
                <a:spcPts val="0"/>
              </a:spcBef>
              <a:spcAft>
                <a:spcPts val="0"/>
              </a:spcAft>
              <a:buNone/>
            </a:pPr>
            <a:r>
              <a:rPr b="1" lang="en-US" sz="6600" u="none">
                <a:solidFill>
                  <a:srgbClr val="1836B2"/>
                </a:solidFill>
                <a:latin typeface="Cabin SemiBold"/>
                <a:ea typeface="Cabin SemiBold"/>
                <a:cs typeface="Cabin SemiBold"/>
                <a:sym typeface="Cabin SemiBold"/>
              </a:rPr>
              <a:t>BIỂU MẪU</a:t>
            </a:r>
            <a:endParaRPr/>
          </a:p>
          <a:p>
            <a:pPr indent="0" lvl="0" marL="0" marR="0" rtl="0" algn="l">
              <a:lnSpc>
                <a:spcPct val="132075"/>
              </a:lnSpc>
              <a:spcBef>
                <a:spcPts val="0"/>
              </a:spcBef>
              <a:spcAft>
                <a:spcPts val="0"/>
              </a:spcAft>
              <a:buNone/>
            </a:pPr>
            <a:r>
              <a:rPr b="1" lang="en-US" sz="6600" u="none">
                <a:solidFill>
                  <a:srgbClr val="1836B2"/>
                </a:solidFill>
                <a:latin typeface="Cabin SemiBold"/>
                <a:ea typeface="Cabin SemiBold"/>
                <a:cs typeface="Cabin SemiBold"/>
                <a:sym typeface="Cabin SemiBold"/>
              </a:rPr>
              <a:t>CÂU HỎI</a:t>
            </a:r>
            <a:endParaRPr/>
          </a:p>
        </p:txBody>
      </p:sp>
    </p:spTree>
  </p:cSld>
  <p:clrMapOvr>
    <a:masterClrMapping/>
  </p:clrMapOvr>
  <p:transition spd="slow">
    <p:randomBar dir="vert"/>
  </p:transition>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29" name="Shape 529"/>
        <p:cNvGrpSpPr/>
        <p:nvPr/>
      </p:nvGrpSpPr>
      <p:grpSpPr>
        <a:xfrm>
          <a:off x="0" y="0"/>
          <a:ext cx="0" cy="0"/>
          <a:chOff x="0" y="0"/>
          <a:chExt cx="0" cy="0"/>
        </a:xfrm>
      </p:grpSpPr>
      <p:sp>
        <p:nvSpPr>
          <p:cNvPr id="530" name="Google Shape;530;p42"/>
          <p:cNvSpPr/>
          <p:nvPr/>
        </p:nvSpPr>
        <p:spPr>
          <a:xfrm>
            <a:off x="0" y="0"/>
            <a:ext cx="18288000"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1" name="Google Shape;531;p42"/>
          <p:cNvSpPr/>
          <p:nvPr/>
        </p:nvSpPr>
        <p:spPr>
          <a:xfrm flipH="1" rot="10800000">
            <a:off x="3" y="0"/>
            <a:ext cx="18287997" cy="2363932"/>
          </a:xfrm>
          <a:prstGeom prst="rect">
            <a:avLst/>
          </a:prstGeom>
          <a:gradFill>
            <a:gsLst>
              <a:gs pos="0">
                <a:srgbClr val="000000">
                  <a:alpha val="95686"/>
                </a:srgbClr>
              </a:gs>
              <a:gs pos="100000">
                <a:srgbClr val="366092"/>
              </a:gs>
            </a:gsLst>
            <a:lin ang="6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2" name="Google Shape;532;p42"/>
          <p:cNvSpPr/>
          <p:nvPr/>
        </p:nvSpPr>
        <p:spPr>
          <a:xfrm>
            <a:off x="0" y="0"/>
            <a:ext cx="12193284" cy="2363191"/>
          </a:xfrm>
          <a:prstGeom prst="rect">
            <a:avLst/>
          </a:prstGeom>
          <a:gradFill>
            <a:gsLst>
              <a:gs pos="0">
                <a:srgbClr val="4F81BD">
                  <a:alpha val="40784"/>
                </a:srgbClr>
              </a:gs>
              <a:gs pos="74000">
                <a:srgbClr val="93B3D7">
                  <a:alpha val="0"/>
                </a:srgbClr>
              </a:gs>
              <a:gs pos="100000">
                <a:srgbClr val="93B3D7">
                  <a:alpha val="0"/>
                </a:srgbClr>
              </a:gs>
            </a:gsLst>
            <a:lin ang="8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3" name="Google Shape;533;p42"/>
          <p:cNvSpPr/>
          <p:nvPr/>
        </p:nvSpPr>
        <p:spPr>
          <a:xfrm flipH="1">
            <a:off x="-4" y="-1"/>
            <a:ext cx="18288002" cy="2361466"/>
          </a:xfrm>
          <a:prstGeom prst="rect">
            <a:avLst/>
          </a:prstGeom>
          <a:gradFill>
            <a:gsLst>
              <a:gs pos="0">
                <a:srgbClr val="000000">
                  <a:alpha val="62745"/>
                </a:srgbClr>
              </a:gs>
              <a:gs pos="78000">
                <a:srgbClr val="4F81BD">
                  <a:alpha val="14901"/>
                </a:srgbClr>
              </a:gs>
              <a:gs pos="100000">
                <a:srgbClr val="4F81BD">
                  <a:alpha val="14901"/>
                </a:srgbClr>
              </a:gs>
            </a:gsLst>
            <a:lin ang="15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4" name="Google Shape;534;p42"/>
          <p:cNvSpPr txBox="1"/>
          <p:nvPr/>
        </p:nvSpPr>
        <p:spPr>
          <a:xfrm>
            <a:off x="1049569" y="372057"/>
            <a:ext cx="10595582" cy="17388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b="1" lang="en-US" sz="6000" u="none">
                <a:solidFill>
                  <a:srgbClr val="FFFFFF"/>
                </a:solidFill>
                <a:latin typeface="Calibri"/>
                <a:ea typeface="Calibri"/>
                <a:cs typeface="Calibri"/>
                <a:sym typeface="Calibri"/>
              </a:rPr>
              <a:t>THUẬT NGỮ VÀ SỔ TAY</a:t>
            </a:r>
            <a:endParaRPr/>
          </a:p>
        </p:txBody>
      </p:sp>
      <p:graphicFrame>
        <p:nvGraphicFramePr>
          <p:cNvPr id="535" name="Google Shape;535;p42"/>
          <p:cNvGraphicFramePr/>
          <p:nvPr/>
        </p:nvGraphicFramePr>
        <p:xfrm>
          <a:off x="1049569" y="2733522"/>
          <a:ext cx="3000000" cy="3000000"/>
        </p:xfrm>
        <a:graphic>
          <a:graphicData uri="http://schemas.openxmlformats.org/drawingml/2006/table">
            <a:tbl>
              <a:tblPr bandRow="1" firstCol="1" firstRow="1">
                <a:noFill/>
                <a:tableStyleId>{2485CD58-AB63-4994-9188-4E79A29DB4F4}</a:tableStyleId>
              </a:tblPr>
              <a:tblGrid>
                <a:gridCol w="7332475"/>
                <a:gridCol w="8631550"/>
              </a:tblGrid>
              <a:tr h="1005850">
                <a:tc>
                  <a:txBody>
                    <a:bodyPr/>
                    <a:lstStyle/>
                    <a:p>
                      <a:pPr indent="0" lvl="0" marL="0" marR="0" rtl="0" algn="l">
                        <a:lnSpc>
                          <a:spcPct val="115000"/>
                        </a:lnSpc>
                        <a:spcBef>
                          <a:spcPts val="0"/>
                        </a:spcBef>
                        <a:spcAft>
                          <a:spcPts val="0"/>
                        </a:spcAft>
                        <a:buClr>
                          <a:schemeClr val="dk1"/>
                        </a:buClr>
                        <a:buSzPts val="3200"/>
                        <a:buFont typeface="Calibri"/>
                        <a:buNone/>
                      </a:pPr>
                      <a:r>
                        <a:rPr lang="en-US" sz="3200"/>
                        <a:t>Thuật ngữ</a:t>
                      </a:r>
                      <a:endParaRPr sz="3200">
                        <a:latin typeface="Calibri"/>
                        <a:ea typeface="Calibri"/>
                        <a:cs typeface="Calibri"/>
                        <a:sym typeface="Calibri"/>
                      </a:endParaRPr>
                    </a:p>
                  </a:txBody>
                  <a:tcPr marT="0" marB="0" marR="205750" marL="205750"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Định nghĩa</a:t>
                      </a:r>
                      <a:endParaRPr sz="3200">
                        <a:latin typeface="Calibri"/>
                        <a:ea typeface="Calibri"/>
                        <a:cs typeface="Calibri"/>
                        <a:sym typeface="Calibri"/>
                      </a:endParaRPr>
                    </a:p>
                  </a:txBody>
                  <a:tcPr marT="0" marB="0" marR="205750" marL="205750" anchor="ctr"/>
                </a:tc>
              </a:tr>
              <a:tr h="1005850">
                <a:tc>
                  <a:txBody>
                    <a:bodyPr/>
                    <a:lstStyle/>
                    <a:p>
                      <a:pPr indent="0" lvl="0" marL="0" marR="0" rtl="0" algn="l">
                        <a:lnSpc>
                          <a:spcPct val="115000"/>
                        </a:lnSpc>
                        <a:spcBef>
                          <a:spcPts val="0"/>
                        </a:spcBef>
                        <a:spcAft>
                          <a:spcPts val="0"/>
                        </a:spcAft>
                        <a:buClr>
                          <a:schemeClr val="dk1"/>
                        </a:buClr>
                        <a:buSzPts val="3200"/>
                        <a:buFont typeface="Calibri"/>
                        <a:buNone/>
                      </a:pPr>
                      <a:r>
                        <a:rPr lang="en-US" sz="3200"/>
                        <a:t>PM (Project Manager)</a:t>
                      </a:r>
                      <a:endParaRPr sz="3200">
                        <a:latin typeface="Calibri"/>
                        <a:ea typeface="Calibri"/>
                        <a:cs typeface="Calibri"/>
                        <a:sym typeface="Calibri"/>
                      </a:endParaRPr>
                    </a:p>
                  </a:txBody>
                  <a:tcPr marT="0" marB="0" marR="205750" marL="205750"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Người quản lý dự án, điều phối toàn bộ quy trình</a:t>
                      </a:r>
                      <a:endParaRPr sz="3200">
                        <a:latin typeface="Calibri"/>
                        <a:ea typeface="Calibri"/>
                        <a:cs typeface="Calibri"/>
                        <a:sym typeface="Calibri"/>
                      </a:endParaRPr>
                    </a:p>
                  </a:txBody>
                  <a:tcPr marT="0" marB="0" marR="205750" marL="205750" anchor="ctr"/>
                </a:tc>
              </a:tr>
              <a:tr h="1005850">
                <a:tc>
                  <a:txBody>
                    <a:bodyPr/>
                    <a:lstStyle/>
                    <a:p>
                      <a:pPr indent="0" lvl="0" marL="0" marR="0" rtl="0" algn="l">
                        <a:lnSpc>
                          <a:spcPct val="115000"/>
                        </a:lnSpc>
                        <a:spcBef>
                          <a:spcPts val="0"/>
                        </a:spcBef>
                        <a:spcAft>
                          <a:spcPts val="0"/>
                        </a:spcAft>
                        <a:buClr>
                          <a:schemeClr val="dk1"/>
                        </a:buClr>
                        <a:buSzPts val="3200"/>
                        <a:buFont typeface="Calibri"/>
                        <a:buNone/>
                      </a:pPr>
                      <a:r>
                        <a:rPr lang="en-US" sz="3200"/>
                        <a:t>BA (Business Analyst)</a:t>
                      </a:r>
                      <a:endParaRPr sz="3200">
                        <a:latin typeface="Calibri"/>
                        <a:ea typeface="Calibri"/>
                        <a:cs typeface="Calibri"/>
                        <a:sym typeface="Calibri"/>
                      </a:endParaRPr>
                    </a:p>
                  </a:txBody>
                  <a:tcPr marT="0" marB="0" marR="205750" marL="205750"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Người phân tích yêu cầu nghiệp vụ</a:t>
                      </a:r>
                      <a:endParaRPr sz="3200">
                        <a:latin typeface="Calibri"/>
                        <a:ea typeface="Calibri"/>
                        <a:cs typeface="Calibri"/>
                        <a:sym typeface="Calibri"/>
                      </a:endParaRPr>
                    </a:p>
                  </a:txBody>
                  <a:tcPr marT="0" marB="0" marR="205750" marL="205750" anchor="ctr"/>
                </a:tc>
              </a:tr>
              <a:tr h="1005850">
                <a:tc>
                  <a:txBody>
                    <a:bodyPr/>
                    <a:lstStyle/>
                    <a:p>
                      <a:pPr indent="0" lvl="0" marL="0" marR="0" rtl="0" algn="l">
                        <a:lnSpc>
                          <a:spcPct val="115000"/>
                        </a:lnSpc>
                        <a:spcBef>
                          <a:spcPts val="0"/>
                        </a:spcBef>
                        <a:spcAft>
                          <a:spcPts val="0"/>
                        </a:spcAft>
                        <a:buClr>
                          <a:schemeClr val="dk1"/>
                        </a:buClr>
                        <a:buSzPts val="3200"/>
                        <a:buFont typeface="Calibri"/>
                        <a:buNone/>
                      </a:pPr>
                      <a:r>
                        <a:rPr lang="en-US" sz="3200"/>
                        <a:t>Dev</a:t>
                      </a:r>
                      <a:endParaRPr sz="3200">
                        <a:latin typeface="Calibri"/>
                        <a:ea typeface="Calibri"/>
                        <a:cs typeface="Calibri"/>
                        <a:sym typeface="Calibri"/>
                      </a:endParaRPr>
                    </a:p>
                  </a:txBody>
                  <a:tcPr marT="0" marB="0" marR="205750" marL="205750"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Developer – lập trình viên</a:t>
                      </a:r>
                      <a:endParaRPr sz="3200">
                        <a:latin typeface="Calibri"/>
                        <a:ea typeface="Calibri"/>
                        <a:cs typeface="Calibri"/>
                        <a:sym typeface="Calibri"/>
                      </a:endParaRPr>
                    </a:p>
                  </a:txBody>
                  <a:tcPr marT="0" marB="0" marR="205750" marL="205750" anchor="ctr"/>
                </a:tc>
              </a:tr>
              <a:tr h="1005850">
                <a:tc>
                  <a:txBody>
                    <a:bodyPr/>
                    <a:lstStyle/>
                    <a:p>
                      <a:pPr indent="0" lvl="0" marL="0" marR="0" rtl="0" algn="l">
                        <a:lnSpc>
                          <a:spcPct val="115000"/>
                        </a:lnSpc>
                        <a:spcBef>
                          <a:spcPts val="0"/>
                        </a:spcBef>
                        <a:spcAft>
                          <a:spcPts val="0"/>
                        </a:spcAft>
                        <a:buClr>
                          <a:schemeClr val="dk1"/>
                        </a:buClr>
                        <a:buSzPts val="3200"/>
                        <a:buFont typeface="Calibri"/>
                        <a:buNone/>
                      </a:pPr>
                      <a:r>
                        <a:rPr lang="en-US" sz="3200"/>
                        <a:t>QA</a:t>
                      </a:r>
                      <a:endParaRPr sz="3200">
                        <a:latin typeface="Calibri"/>
                        <a:ea typeface="Calibri"/>
                        <a:cs typeface="Calibri"/>
                        <a:sym typeface="Calibri"/>
                      </a:endParaRPr>
                    </a:p>
                  </a:txBody>
                  <a:tcPr marT="0" marB="0" marR="205750" marL="205750"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Quality Assurance – kiểm thử viên</a:t>
                      </a:r>
                      <a:endParaRPr sz="3200">
                        <a:latin typeface="Calibri"/>
                        <a:ea typeface="Calibri"/>
                        <a:cs typeface="Calibri"/>
                        <a:sym typeface="Calibri"/>
                      </a:endParaRPr>
                    </a:p>
                  </a:txBody>
                  <a:tcPr marT="0" marB="0" marR="205750" marL="205750" anchor="ctr"/>
                </a:tc>
              </a:tr>
              <a:tr h="1005850">
                <a:tc>
                  <a:txBody>
                    <a:bodyPr/>
                    <a:lstStyle/>
                    <a:p>
                      <a:pPr indent="0" lvl="0" marL="0" marR="0" rtl="0" algn="l">
                        <a:lnSpc>
                          <a:spcPct val="115000"/>
                        </a:lnSpc>
                        <a:spcBef>
                          <a:spcPts val="0"/>
                        </a:spcBef>
                        <a:spcAft>
                          <a:spcPts val="0"/>
                        </a:spcAft>
                        <a:buClr>
                          <a:schemeClr val="dk1"/>
                        </a:buClr>
                        <a:buSzPts val="3200"/>
                        <a:buFont typeface="Calibri"/>
                        <a:buNone/>
                      </a:pPr>
                      <a:r>
                        <a:rPr lang="en-US" sz="3200"/>
                        <a:t>Nghiệm thu</a:t>
                      </a:r>
                      <a:endParaRPr sz="3200">
                        <a:latin typeface="Calibri"/>
                        <a:ea typeface="Calibri"/>
                        <a:cs typeface="Calibri"/>
                        <a:sym typeface="Calibri"/>
                      </a:endParaRPr>
                    </a:p>
                  </a:txBody>
                  <a:tcPr marT="0" marB="0" marR="205750" marL="205750"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Quá trình khách hàng kiểm tra và xác nhận sản phẩm</a:t>
                      </a:r>
                      <a:endParaRPr sz="3200">
                        <a:latin typeface="Calibri"/>
                        <a:ea typeface="Calibri"/>
                        <a:cs typeface="Calibri"/>
                        <a:sym typeface="Calibri"/>
                      </a:endParaRPr>
                    </a:p>
                  </a:txBody>
                  <a:tcPr marT="0" marB="0" marR="205750" marL="205750" anchor="ctr"/>
                </a:tc>
              </a:tr>
              <a:tr h="1005850">
                <a:tc>
                  <a:txBody>
                    <a:bodyPr/>
                    <a:lstStyle/>
                    <a:p>
                      <a:pPr indent="0" lvl="0" marL="0" marR="0" rtl="0" algn="l">
                        <a:lnSpc>
                          <a:spcPct val="115000"/>
                        </a:lnSpc>
                        <a:spcBef>
                          <a:spcPts val="0"/>
                        </a:spcBef>
                        <a:spcAft>
                          <a:spcPts val="0"/>
                        </a:spcAft>
                        <a:buClr>
                          <a:schemeClr val="dk1"/>
                        </a:buClr>
                        <a:buSzPts val="3200"/>
                        <a:buFont typeface="Calibri"/>
                        <a:buNone/>
                      </a:pPr>
                      <a:r>
                        <a:rPr lang="en-US" sz="3200"/>
                        <a:t>Review code</a:t>
                      </a:r>
                      <a:endParaRPr sz="3200">
                        <a:latin typeface="Calibri"/>
                        <a:ea typeface="Calibri"/>
                        <a:cs typeface="Calibri"/>
                        <a:sym typeface="Calibri"/>
                      </a:endParaRPr>
                    </a:p>
                  </a:txBody>
                  <a:tcPr marT="0" marB="0" marR="205750" marL="205750"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Đánh giá mã nguồn để phát hiện lỗi hoặc cải tiến</a:t>
                      </a:r>
                      <a:endParaRPr sz="3200">
                        <a:latin typeface="Calibri"/>
                        <a:ea typeface="Calibri"/>
                        <a:cs typeface="Calibri"/>
                        <a:sym typeface="Calibri"/>
                      </a:endParaRPr>
                    </a:p>
                  </a:txBody>
                  <a:tcPr marT="0" marB="0" marR="205750" marL="205750" anchor="ctr"/>
                </a:tc>
              </a:tr>
            </a:tbl>
          </a:graphicData>
        </a:graphic>
      </p:graphicFrame>
      <p:graphicFrame>
        <p:nvGraphicFramePr>
          <p:cNvPr id="536" name="Google Shape;536;p42"/>
          <p:cNvGraphicFramePr/>
          <p:nvPr/>
        </p:nvGraphicFramePr>
        <p:xfrm>
          <a:off x="1049569" y="2731054"/>
          <a:ext cx="3000000" cy="3000000"/>
        </p:xfrm>
        <a:graphic>
          <a:graphicData uri="http://schemas.openxmlformats.org/drawingml/2006/table">
            <a:tbl>
              <a:tblPr bandRow="1" firstCol="1" firstRow="1">
                <a:solidFill>
                  <a:srgbClr val="F7F7F7"/>
                </a:solidFill>
                <a:tableStyleId>{2485CD58-AB63-4994-9188-4E79A29DB4F4}</a:tableStyleId>
              </a:tblPr>
              <a:tblGrid>
                <a:gridCol w="3718900"/>
                <a:gridCol w="12262225"/>
              </a:tblGrid>
              <a:tr h="1187300">
                <a:tc>
                  <a:txBody>
                    <a:bodyPr/>
                    <a:lstStyle/>
                    <a:p>
                      <a:pPr indent="0" lvl="0" marL="0" marR="0" rtl="0" algn="l">
                        <a:lnSpc>
                          <a:spcPct val="115000"/>
                        </a:lnSpc>
                        <a:spcBef>
                          <a:spcPts val="0"/>
                        </a:spcBef>
                        <a:spcAft>
                          <a:spcPts val="0"/>
                        </a:spcAft>
                        <a:buClr>
                          <a:schemeClr val="dk1"/>
                        </a:buClr>
                        <a:buSzPts val="2100"/>
                        <a:buFont typeface="Calibri"/>
                        <a:buNone/>
                      </a:pPr>
                      <a:r>
                        <a:rPr b="1" lang="en-US" sz="2100" cap="none">
                          <a:solidFill>
                            <a:schemeClr val="dk1"/>
                          </a:solidFill>
                        </a:rPr>
                        <a:t>CHÍNH SÁCH BẢO MẬT</a:t>
                      </a:r>
                      <a:endParaRPr b="1" sz="2100" cap="none">
                        <a:solidFill>
                          <a:schemeClr val="dk1"/>
                        </a:solidFill>
                        <a:latin typeface="Calibri"/>
                        <a:ea typeface="Calibri"/>
                        <a:cs typeface="Calibri"/>
                        <a:sym typeface="Calibri"/>
                      </a:endParaRPr>
                    </a:p>
                  </a:txBody>
                  <a:tcPr marT="244050" marB="244050" marR="244050" marL="2440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chemeClr val="dk1"/>
                        </a:buClr>
                        <a:buSzPts val="2100"/>
                        <a:buFont typeface="Calibri"/>
                        <a:buNone/>
                      </a:pPr>
                      <a:r>
                        <a:rPr b="1" lang="en-US" sz="2100" cap="none">
                          <a:solidFill>
                            <a:schemeClr val="dk1"/>
                          </a:solidFill>
                        </a:rPr>
                        <a:t>TÀI LIỆU QUY ĐỊNH VỀ CÁCH THỨC BẢO VỆ HỆ THỐNG, DỮ LIỆU NGƯỜI DUNG</a:t>
                      </a:r>
                      <a:endParaRPr b="1" sz="2100" cap="none">
                        <a:solidFill>
                          <a:schemeClr val="dk1"/>
                        </a:solidFill>
                        <a:latin typeface="Calibri"/>
                        <a:ea typeface="Calibri"/>
                        <a:cs typeface="Calibri"/>
                        <a:sym typeface="Calibri"/>
                      </a:endParaRPr>
                    </a:p>
                  </a:txBody>
                  <a:tcPr marT="244050" marB="244050" marR="244050" marL="2440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187300">
                <a:tc>
                  <a:txBody>
                    <a:bodyPr/>
                    <a:lstStyle/>
                    <a:p>
                      <a:pPr indent="0" lvl="0" marL="0" marR="0" rtl="0" algn="l">
                        <a:lnSpc>
                          <a:spcPct val="115000"/>
                        </a:lnSpc>
                        <a:spcBef>
                          <a:spcPts val="0"/>
                        </a:spcBef>
                        <a:spcAft>
                          <a:spcPts val="0"/>
                        </a:spcAft>
                        <a:buClr>
                          <a:schemeClr val="dk1"/>
                        </a:buClr>
                        <a:buSzPts val="2100"/>
                        <a:buFont typeface="Calibri"/>
                        <a:buNone/>
                      </a:pPr>
                      <a:r>
                        <a:rPr b="1" lang="en-US" sz="2100" cap="none">
                          <a:solidFill>
                            <a:schemeClr val="dk1"/>
                          </a:solidFill>
                        </a:rPr>
                        <a:t>Thử nghiện tấn công</a:t>
                      </a:r>
                      <a:endParaRPr b="1" sz="2100" cap="none">
                        <a:solidFill>
                          <a:schemeClr val="dk1"/>
                        </a:solidFill>
                        <a:latin typeface="Calibri"/>
                        <a:ea typeface="Calibri"/>
                        <a:cs typeface="Calibri"/>
                        <a:sym typeface="Calibri"/>
                      </a:endParaRPr>
                    </a:p>
                  </a:txBody>
                  <a:tcPr marT="0" marB="162700" marR="122025" marL="122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7F7F7"/>
                    </a:solidFill>
                  </a:tcP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cap="none">
                          <a:solidFill>
                            <a:schemeClr val="dk1"/>
                          </a:solidFill>
                        </a:rPr>
                        <a:t>Kiểm tra bảo mật bằng cách mô phỏng hành vi tấn công từ hacker</a:t>
                      </a:r>
                      <a:endParaRPr sz="2800" cap="none">
                        <a:solidFill>
                          <a:schemeClr val="dk1"/>
                        </a:solidFill>
                        <a:latin typeface="Calibri"/>
                        <a:ea typeface="Calibri"/>
                        <a:cs typeface="Calibri"/>
                        <a:sym typeface="Calibri"/>
                      </a:endParaRPr>
                    </a:p>
                  </a:txBody>
                  <a:tcPr marT="0" marB="162700" marR="122025" marL="122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7F7F7"/>
                    </a:solidFill>
                  </a:tcPr>
                </a:tc>
              </a:tr>
              <a:tr h="1187300">
                <a:tc>
                  <a:txBody>
                    <a:bodyPr/>
                    <a:lstStyle/>
                    <a:p>
                      <a:pPr indent="0" lvl="0" marL="0" marR="0" rtl="0" algn="l">
                        <a:lnSpc>
                          <a:spcPct val="115000"/>
                        </a:lnSpc>
                        <a:spcBef>
                          <a:spcPts val="0"/>
                        </a:spcBef>
                        <a:spcAft>
                          <a:spcPts val="0"/>
                        </a:spcAft>
                        <a:buClr>
                          <a:schemeClr val="dk1"/>
                        </a:buClr>
                        <a:buSzPts val="2100"/>
                        <a:buFont typeface="Calibri"/>
                        <a:buNone/>
                      </a:pPr>
                      <a:r>
                        <a:rPr b="1" lang="en-US" sz="2100" cap="none">
                          <a:solidFill>
                            <a:schemeClr val="dk1"/>
                          </a:solidFill>
                        </a:rPr>
                        <a:t>Đánh giá rủi ro</a:t>
                      </a:r>
                      <a:endParaRPr b="1" sz="2100" cap="none">
                        <a:solidFill>
                          <a:schemeClr val="dk1"/>
                        </a:solidFill>
                        <a:latin typeface="Calibri"/>
                        <a:ea typeface="Calibri"/>
                        <a:cs typeface="Calibri"/>
                        <a:sym typeface="Calibri"/>
                      </a:endParaRPr>
                    </a:p>
                  </a:txBody>
                  <a:tcPr marT="0" marB="162700" marR="122025" marL="122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cap="none">
                          <a:solidFill>
                            <a:schemeClr val="dk1"/>
                          </a:solidFill>
                        </a:rPr>
                        <a:t>Xác định mức độ nghiêm trọng của các lỗ hổng và khả năng bị khai thác.</a:t>
                      </a:r>
                      <a:endParaRPr sz="2800" cap="none">
                        <a:solidFill>
                          <a:schemeClr val="dk1"/>
                        </a:solidFill>
                        <a:latin typeface="Calibri"/>
                        <a:ea typeface="Calibri"/>
                        <a:cs typeface="Calibri"/>
                        <a:sym typeface="Calibri"/>
                      </a:endParaRPr>
                    </a:p>
                  </a:txBody>
                  <a:tcPr marT="0" marB="162700" marR="122025" marL="122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r>
              <a:tr h="1187300">
                <a:tc>
                  <a:txBody>
                    <a:bodyPr/>
                    <a:lstStyle/>
                    <a:p>
                      <a:pPr indent="0" lvl="0" marL="0" marR="0" rtl="0" algn="l">
                        <a:lnSpc>
                          <a:spcPct val="115000"/>
                        </a:lnSpc>
                        <a:spcBef>
                          <a:spcPts val="0"/>
                        </a:spcBef>
                        <a:spcAft>
                          <a:spcPts val="0"/>
                        </a:spcAft>
                        <a:buClr>
                          <a:schemeClr val="dk1"/>
                        </a:buClr>
                        <a:buSzPts val="2100"/>
                        <a:buFont typeface="Calibri"/>
                        <a:buNone/>
                      </a:pPr>
                      <a:r>
                        <a:rPr b="1" lang="en-US" sz="2100" cap="none">
                          <a:solidFill>
                            <a:schemeClr val="dk1"/>
                          </a:solidFill>
                        </a:rPr>
                        <a:t>Xử lí sự cố </a:t>
                      </a:r>
                      <a:endParaRPr b="1" sz="2100" cap="none">
                        <a:solidFill>
                          <a:schemeClr val="dk1"/>
                        </a:solidFill>
                        <a:latin typeface="Calibri"/>
                        <a:ea typeface="Calibri"/>
                        <a:cs typeface="Calibri"/>
                        <a:sym typeface="Calibri"/>
                      </a:endParaRPr>
                    </a:p>
                  </a:txBody>
                  <a:tcPr marT="0" marB="162700" marR="122025" marL="122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7F7F7"/>
                    </a:solidFill>
                  </a:tcP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cap="none">
                          <a:solidFill>
                            <a:schemeClr val="dk1"/>
                          </a:solidFill>
                        </a:rPr>
                        <a:t>Hành động xử lí và khắc phục sau khi sự cố xảy ra</a:t>
                      </a:r>
                      <a:endParaRPr sz="2800" cap="none">
                        <a:solidFill>
                          <a:schemeClr val="dk1"/>
                        </a:solidFill>
                        <a:latin typeface="Calibri"/>
                        <a:ea typeface="Calibri"/>
                        <a:cs typeface="Calibri"/>
                        <a:sym typeface="Calibri"/>
                      </a:endParaRPr>
                    </a:p>
                  </a:txBody>
                  <a:tcPr marT="0" marB="162700" marR="122025" marL="122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7F7F7"/>
                    </a:solidFill>
                  </a:tcPr>
                </a:tc>
              </a:tr>
              <a:tr h="1187300">
                <a:tc>
                  <a:txBody>
                    <a:bodyPr/>
                    <a:lstStyle/>
                    <a:p>
                      <a:pPr indent="0" lvl="0" marL="0" marR="0" rtl="0" algn="l">
                        <a:lnSpc>
                          <a:spcPct val="115000"/>
                        </a:lnSpc>
                        <a:spcBef>
                          <a:spcPts val="0"/>
                        </a:spcBef>
                        <a:spcAft>
                          <a:spcPts val="0"/>
                        </a:spcAft>
                        <a:buClr>
                          <a:schemeClr val="dk1"/>
                        </a:buClr>
                        <a:buSzPts val="2100"/>
                        <a:buFont typeface="Calibri"/>
                        <a:buNone/>
                      </a:pPr>
                      <a:r>
                        <a:rPr b="1" lang="en-US" sz="2100" cap="none">
                          <a:solidFill>
                            <a:schemeClr val="dk1"/>
                          </a:solidFill>
                        </a:rPr>
                        <a:t>Kiểm soát bảo mật</a:t>
                      </a:r>
                      <a:endParaRPr b="1" sz="2100" cap="none">
                        <a:solidFill>
                          <a:schemeClr val="dk1"/>
                        </a:solidFill>
                        <a:latin typeface="Calibri"/>
                        <a:ea typeface="Calibri"/>
                        <a:cs typeface="Calibri"/>
                        <a:sym typeface="Calibri"/>
                      </a:endParaRPr>
                    </a:p>
                  </a:txBody>
                  <a:tcPr marT="0" marB="162700" marR="122025" marL="122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cap="none">
                          <a:solidFill>
                            <a:schemeClr val="dk1"/>
                          </a:solidFill>
                        </a:rPr>
                        <a:t>Hành động thiết lập hệ thống hoặc biện pháp phòng ngừa các mối đe dọa.</a:t>
                      </a:r>
                      <a:endParaRPr sz="2800" cap="none">
                        <a:solidFill>
                          <a:schemeClr val="dk1"/>
                        </a:solidFill>
                        <a:latin typeface="Calibri"/>
                        <a:ea typeface="Calibri"/>
                        <a:cs typeface="Calibri"/>
                        <a:sym typeface="Calibri"/>
                      </a:endParaRPr>
                    </a:p>
                  </a:txBody>
                  <a:tcPr marT="0" marB="162700" marR="122025" marL="122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r>
              <a:tr h="1187300">
                <a:tc>
                  <a:txBody>
                    <a:bodyPr/>
                    <a:lstStyle/>
                    <a:p>
                      <a:pPr indent="0" lvl="0" marL="0" marR="0" rtl="0" algn="l">
                        <a:lnSpc>
                          <a:spcPct val="115000"/>
                        </a:lnSpc>
                        <a:spcBef>
                          <a:spcPts val="0"/>
                        </a:spcBef>
                        <a:spcAft>
                          <a:spcPts val="0"/>
                        </a:spcAft>
                        <a:buClr>
                          <a:schemeClr val="dk1"/>
                        </a:buClr>
                        <a:buSzPts val="2100"/>
                        <a:buFont typeface="Calibri"/>
                        <a:buNone/>
                      </a:pPr>
                      <a:r>
                        <a:rPr b="1" lang="en-US" sz="2100" cap="none">
                          <a:solidFill>
                            <a:schemeClr val="dk1"/>
                          </a:solidFill>
                        </a:rPr>
                        <a:t>Ban lãnh đạo</a:t>
                      </a:r>
                      <a:endParaRPr b="1" sz="2100" cap="none">
                        <a:solidFill>
                          <a:schemeClr val="dk1"/>
                        </a:solidFill>
                        <a:latin typeface="Calibri"/>
                        <a:ea typeface="Calibri"/>
                        <a:cs typeface="Calibri"/>
                        <a:sym typeface="Calibri"/>
                      </a:endParaRPr>
                    </a:p>
                  </a:txBody>
                  <a:tcPr marT="0" marB="162700" marR="122025" marL="122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7F7F7F"/>
                      </a:solidFill>
                      <a:prstDash val="solid"/>
                      <a:round/>
                      <a:headEnd len="sm" w="sm" type="none"/>
                      <a:tailEnd len="sm" w="sm" type="none"/>
                    </a:lnB>
                    <a:solidFill>
                      <a:srgbClr val="F7F7F7"/>
                    </a:solidFill>
                  </a:tcP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cap="none">
                          <a:solidFill>
                            <a:schemeClr val="dk1"/>
                          </a:solidFill>
                        </a:rPr>
                        <a:t>Cấp ra quyết định và phê duyệt phương án liên quan đến chính sách</a:t>
                      </a:r>
                      <a:endParaRPr sz="2800" cap="none">
                        <a:solidFill>
                          <a:schemeClr val="dk1"/>
                        </a:solidFill>
                        <a:latin typeface="Calibri"/>
                        <a:ea typeface="Calibri"/>
                        <a:cs typeface="Calibri"/>
                        <a:sym typeface="Calibri"/>
                      </a:endParaRPr>
                    </a:p>
                  </a:txBody>
                  <a:tcPr marT="0" marB="162700" marR="122025" marL="122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7F7F7F"/>
                      </a:solidFill>
                      <a:prstDash val="solid"/>
                      <a:round/>
                      <a:headEnd len="sm" w="sm" type="none"/>
                      <a:tailEnd len="sm" w="sm" type="none"/>
                    </a:lnB>
                    <a:solidFill>
                      <a:srgbClr val="F7F7F7"/>
                    </a:solidFill>
                  </a:tcPr>
                </a:tc>
              </a:tr>
            </a:tbl>
          </a:graphicData>
        </a:graphic>
      </p:graphicFrame>
      <p:graphicFrame>
        <p:nvGraphicFramePr>
          <p:cNvPr id="537" name="Google Shape;537;p42"/>
          <p:cNvGraphicFramePr/>
          <p:nvPr/>
        </p:nvGraphicFramePr>
        <p:xfrm>
          <a:off x="1049569" y="2735247"/>
          <a:ext cx="3000000" cy="3000000"/>
        </p:xfrm>
        <a:graphic>
          <a:graphicData uri="http://schemas.openxmlformats.org/drawingml/2006/table">
            <a:tbl>
              <a:tblPr bandRow="1" firstCol="1" firstRow="1">
                <a:gradFill>
                  <a:gsLst>
                    <a:gs pos="0">
                      <a:srgbClr val="FFA09D"/>
                    </a:gs>
                    <a:gs pos="35000">
                      <a:srgbClr val="FFBCBC"/>
                    </a:gs>
                    <a:gs pos="100000">
                      <a:srgbClr val="FFE2E2"/>
                    </a:gs>
                  </a:gsLst>
                  <a:lin ang="16200000" scaled="0"/>
                </a:gradFill>
                <a:tableStyleId>{AC112AF5-65A9-4F69-A86B-B8B88F8182C8}</a:tableStyleId>
              </a:tblPr>
              <a:tblGrid>
                <a:gridCol w="4390800"/>
                <a:gridCol w="11590325"/>
              </a:tblGrid>
              <a:tr h="1423925">
                <a:tc>
                  <a:txBody>
                    <a:bodyPr/>
                    <a:lstStyle/>
                    <a:p>
                      <a:pPr indent="0" lvl="0" marL="0" marR="0" rtl="0" algn="ctr">
                        <a:lnSpc>
                          <a:spcPct val="115000"/>
                        </a:lnSpc>
                        <a:spcBef>
                          <a:spcPts val="0"/>
                        </a:spcBef>
                        <a:spcAft>
                          <a:spcPts val="0"/>
                        </a:spcAft>
                        <a:buClr>
                          <a:schemeClr val="dk1"/>
                        </a:buClr>
                        <a:buSzPts val="3300"/>
                        <a:buFont typeface="Calibri"/>
                        <a:buNone/>
                      </a:pPr>
                      <a:r>
                        <a:rPr b="1" lang="en-US" sz="3300" u="none" strike="noStrike"/>
                        <a:t>Thuật ngữ</a:t>
                      </a:r>
                      <a:endParaRPr b="0" i="0" sz="4200" u="none" strike="noStrike">
                        <a:latin typeface="Arial"/>
                        <a:ea typeface="Arial"/>
                        <a:cs typeface="Arial"/>
                        <a:sym typeface="Arial"/>
                      </a:endParaRPr>
                    </a:p>
                  </a:txBody>
                  <a:tcPr marT="22450" marB="0" marR="161650" marL="161650" anchor="ctr"/>
                </a:tc>
                <a:tc>
                  <a:txBody>
                    <a:bodyPr/>
                    <a:lstStyle/>
                    <a:p>
                      <a:pPr indent="0" lvl="0" marL="0" marR="0" rtl="0" algn="ctr">
                        <a:lnSpc>
                          <a:spcPct val="115000"/>
                        </a:lnSpc>
                        <a:spcBef>
                          <a:spcPts val="0"/>
                        </a:spcBef>
                        <a:spcAft>
                          <a:spcPts val="0"/>
                        </a:spcAft>
                        <a:buClr>
                          <a:schemeClr val="dk1"/>
                        </a:buClr>
                        <a:buSzPts val="3300"/>
                        <a:buFont typeface="Calibri"/>
                        <a:buNone/>
                      </a:pPr>
                      <a:r>
                        <a:rPr b="1" lang="en-US" sz="3300" u="none" strike="noStrike"/>
                        <a:t>Giải thích</a:t>
                      </a:r>
                      <a:endParaRPr b="0" i="0" sz="4200" u="none" strike="noStrike">
                        <a:latin typeface="Arial"/>
                        <a:ea typeface="Arial"/>
                        <a:cs typeface="Arial"/>
                        <a:sym typeface="Arial"/>
                      </a:endParaRPr>
                    </a:p>
                  </a:txBody>
                  <a:tcPr marT="22450" marB="0" marR="161650" marL="161650" anchor="ctr"/>
                </a:tc>
              </a:tr>
              <a:tr h="1423925">
                <a:tc>
                  <a:txBody>
                    <a:bodyPr/>
                    <a:lstStyle/>
                    <a:p>
                      <a:pPr indent="0" lvl="0" marL="0" marR="0" rtl="0" algn="l">
                        <a:lnSpc>
                          <a:spcPct val="115000"/>
                        </a:lnSpc>
                        <a:spcBef>
                          <a:spcPts val="0"/>
                        </a:spcBef>
                        <a:spcAft>
                          <a:spcPts val="0"/>
                        </a:spcAft>
                        <a:buClr>
                          <a:schemeClr val="dk1"/>
                        </a:buClr>
                        <a:buSzPts val="3300"/>
                        <a:buFont typeface="Calibri"/>
                        <a:buNone/>
                      </a:pPr>
                      <a:r>
                        <a:rPr b="0" lang="en-US" sz="3300" u="none" strike="noStrike"/>
                        <a:t>Quản lý dự án (Project Manager)</a:t>
                      </a:r>
                      <a:endParaRPr b="0" i="0" sz="4200" u="none" strike="noStrike">
                        <a:latin typeface="Arial"/>
                        <a:ea typeface="Arial"/>
                        <a:cs typeface="Arial"/>
                        <a:sym typeface="Arial"/>
                      </a:endParaRPr>
                    </a:p>
                  </a:txBody>
                  <a:tcPr marT="2245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b="0" lang="en-US" sz="3300" u="none" strike="noStrike"/>
                        <a:t>Người điều phối toàn bộ hoạt động dự án, chịu trách nhiệm về tiến độ và chất lượng</a:t>
                      </a:r>
                      <a:endParaRPr b="0" i="0" sz="4200" u="none" strike="noStrike">
                        <a:latin typeface="Arial"/>
                        <a:ea typeface="Arial"/>
                        <a:cs typeface="Arial"/>
                        <a:sym typeface="Arial"/>
                      </a:endParaRPr>
                    </a:p>
                  </a:txBody>
                  <a:tcPr marT="22450" marB="0" marR="161650" marL="161650" anchor="ctr"/>
                </a:tc>
              </a:tr>
              <a:tr h="1423925">
                <a:tc>
                  <a:txBody>
                    <a:bodyPr/>
                    <a:lstStyle/>
                    <a:p>
                      <a:pPr indent="0" lvl="0" marL="0" marR="0" rtl="0" algn="l">
                        <a:lnSpc>
                          <a:spcPct val="115000"/>
                        </a:lnSpc>
                        <a:spcBef>
                          <a:spcPts val="0"/>
                        </a:spcBef>
                        <a:spcAft>
                          <a:spcPts val="0"/>
                        </a:spcAft>
                        <a:buClr>
                          <a:schemeClr val="dk1"/>
                        </a:buClr>
                        <a:buSzPts val="3300"/>
                        <a:buFont typeface="Calibri"/>
                        <a:buNone/>
                      </a:pPr>
                      <a:r>
                        <a:rPr b="0" lang="en-US" sz="3300" u="none" strike="noStrike"/>
                        <a:t>Khách hàng</a:t>
                      </a:r>
                      <a:endParaRPr b="0" i="0" sz="4200" u="none" strike="noStrike">
                        <a:latin typeface="Arial"/>
                        <a:ea typeface="Arial"/>
                        <a:cs typeface="Arial"/>
                        <a:sym typeface="Arial"/>
                      </a:endParaRPr>
                    </a:p>
                  </a:txBody>
                  <a:tcPr marT="2245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b="0" lang="en-US" sz="3300" u="none" strike="noStrike"/>
                        <a:t>Đơn vị đặt hàng hoặc sử dụng sản phẩm phần mềm</a:t>
                      </a:r>
                      <a:endParaRPr b="0" i="0" sz="4200" u="none" strike="noStrike">
                        <a:latin typeface="Arial"/>
                        <a:ea typeface="Arial"/>
                        <a:cs typeface="Arial"/>
                        <a:sym typeface="Arial"/>
                      </a:endParaRPr>
                    </a:p>
                  </a:txBody>
                  <a:tcPr marT="22450" marB="0" marR="161650" marL="161650" anchor="ctr"/>
                </a:tc>
              </a:tr>
              <a:tr h="1423925">
                <a:tc>
                  <a:txBody>
                    <a:bodyPr/>
                    <a:lstStyle/>
                    <a:p>
                      <a:pPr indent="0" lvl="0" marL="0" marR="0" rtl="0" algn="l">
                        <a:lnSpc>
                          <a:spcPct val="115000"/>
                        </a:lnSpc>
                        <a:spcBef>
                          <a:spcPts val="0"/>
                        </a:spcBef>
                        <a:spcAft>
                          <a:spcPts val="0"/>
                        </a:spcAft>
                        <a:buClr>
                          <a:schemeClr val="dk1"/>
                        </a:buClr>
                        <a:buSzPts val="3300"/>
                        <a:buFont typeface="Calibri"/>
                        <a:buNone/>
                      </a:pPr>
                      <a:r>
                        <a:rPr b="0" lang="en-US" sz="3300" u="none" strike="noStrike"/>
                        <a:t>Nhóm dự án (Dev Team)</a:t>
                      </a:r>
                      <a:endParaRPr b="0" i="0" sz="4200" u="none" strike="noStrike">
                        <a:latin typeface="Arial"/>
                        <a:ea typeface="Arial"/>
                        <a:cs typeface="Arial"/>
                        <a:sym typeface="Arial"/>
                      </a:endParaRPr>
                    </a:p>
                  </a:txBody>
                  <a:tcPr marT="2245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b="0" lang="en-US" sz="3300" u="none" strike="noStrike"/>
                        <a:t>Gồm thiết kế, lập trình, kiểm thử và xử lý lỗi</a:t>
                      </a:r>
                      <a:endParaRPr b="0" i="0" sz="4200" u="none" strike="noStrike">
                        <a:latin typeface="Arial"/>
                        <a:ea typeface="Arial"/>
                        <a:cs typeface="Arial"/>
                        <a:sym typeface="Arial"/>
                      </a:endParaRPr>
                    </a:p>
                  </a:txBody>
                  <a:tcPr marT="22450" marB="0" marR="161650" marL="161650" anchor="ctr"/>
                </a:tc>
              </a:tr>
              <a:tr h="1423925">
                <a:tc>
                  <a:txBody>
                    <a:bodyPr/>
                    <a:lstStyle/>
                    <a:p>
                      <a:pPr indent="0" lvl="0" marL="0" marR="0" rtl="0" algn="l">
                        <a:lnSpc>
                          <a:spcPct val="115000"/>
                        </a:lnSpc>
                        <a:spcBef>
                          <a:spcPts val="0"/>
                        </a:spcBef>
                        <a:spcAft>
                          <a:spcPts val="0"/>
                        </a:spcAft>
                        <a:buClr>
                          <a:schemeClr val="dk1"/>
                        </a:buClr>
                        <a:buSzPts val="3300"/>
                        <a:buFont typeface="Calibri"/>
                        <a:buNone/>
                      </a:pPr>
                      <a:r>
                        <a:rPr b="0" lang="en-US" sz="3300" u="none" strike="noStrike"/>
                        <a:t>Nghiệm thu</a:t>
                      </a:r>
                      <a:endParaRPr b="0" i="0" sz="4200" u="none" strike="noStrike">
                        <a:latin typeface="Arial"/>
                        <a:ea typeface="Arial"/>
                        <a:cs typeface="Arial"/>
                        <a:sym typeface="Arial"/>
                      </a:endParaRPr>
                    </a:p>
                  </a:txBody>
                  <a:tcPr marT="2245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b="0" lang="en-US" sz="3300" u="none" strike="noStrike"/>
                        <a:t>Khâu cuối cùng khách hàng xác nhận đồng ý với sản phẩm</a:t>
                      </a:r>
                      <a:endParaRPr b="0" i="0" sz="4200" u="none" strike="noStrike">
                        <a:latin typeface="Arial"/>
                        <a:ea typeface="Arial"/>
                        <a:cs typeface="Arial"/>
                        <a:sym typeface="Arial"/>
                      </a:endParaRPr>
                    </a:p>
                  </a:txBody>
                  <a:tcPr marT="22450" marB="0" marR="161650" marL="161650" anchor="ctr"/>
                </a:tc>
              </a:tr>
            </a:tbl>
          </a:graphicData>
        </a:graphic>
      </p:graphicFrame>
      <p:graphicFrame>
        <p:nvGraphicFramePr>
          <p:cNvPr id="538" name="Google Shape;538;p42"/>
          <p:cNvGraphicFramePr/>
          <p:nvPr/>
        </p:nvGraphicFramePr>
        <p:xfrm>
          <a:off x="1049569" y="2735246"/>
          <a:ext cx="3000000" cy="3000000"/>
        </p:xfrm>
        <a:graphic>
          <a:graphicData uri="http://schemas.openxmlformats.org/drawingml/2006/table">
            <a:tbl>
              <a:tblPr>
                <a:gradFill>
                  <a:gsLst>
                    <a:gs pos="0">
                      <a:srgbClr val="9BE9FF"/>
                    </a:gs>
                    <a:gs pos="35000">
                      <a:srgbClr val="B8F1FF"/>
                    </a:gs>
                    <a:gs pos="100000">
                      <a:srgbClr val="E2FBFF"/>
                    </a:gs>
                  </a:gsLst>
                  <a:lin ang="16200000" scaled="0"/>
                </a:gradFill>
                <a:tableStyleId>{E09A13A8-5FCE-479B-AB06-BCF0699FEA24}</a:tableStyleId>
              </a:tblPr>
              <a:tblGrid>
                <a:gridCol w="7087650"/>
                <a:gridCol w="8893475"/>
              </a:tblGrid>
              <a:tr h="541875">
                <a:tc>
                  <a:txBody>
                    <a:bodyPr/>
                    <a:lstStyle/>
                    <a:p>
                      <a:pPr indent="0" lvl="0" marL="0" marR="0" rtl="0" algn="l">
                        <a:lnSpc>
                          <a:spcPct val="115000"/>
                        </a:lnSpc>
                        <a:spcBef>
                          <a:spcPts val="0"/>
                        </a:spcBef>
                        <a:spcAft>
                          <a:spcPts val="0"/>
                        </a:spcAft>
                        <a:buClr>
                          <a:srgbClr val="000000"/>
                        </a:buClr>
                        <a:buSzPts val="2000"/>
                        <a:buFont typeface="Calibri"/>
                        <a:buNone/>
                      </a:pPr>
                      <a:r>
                        <a:rPr b="1" lang="en-US" sz="2000" u="none" strike="noStrike">
                          <a:solidFill>
                            <a:srgbClr val="000000"/>
                          </a:solidFill>
                        </a:rPr>
                        <a:t>Thuật ngữ</a:t>
                      </a:r>
                      <a:endParaRPr b="0" i="0" sz="2600" u="none" strike="noStrike">
                        <a:latin typeface="Arial"/>
                        <a:ea typeface="Arial"/>
                        <a:cs typeface="Arial"/>
                        <a:sym typeface="Arial"/>
                      </a:endParaRPr>
                    </a:p>
                  </a:txBody>
                  <a:tcPr marT="13900" marB="0" marR="97325" marL="97325" anchor="ctr"/>
                </a:tc>
                <a:tc>
                  <a:txBody>
                    <a:bodyPr/>
                    <a:lstStyle/>
                    <a:p>
                      <a:pPr indent="0" lvl="0" marL="0" marR="0" rtl="0" algn="l">
                        <a:lnSpc>
                          <a:spcPct val="115000"/>
                        </a:lnSpc>
                        <a:spcBef>
                          <a:spcPts val="0"/>
                        </a:spcBef>
                        <a:spcAft>
                          <a:spcPts val="0"/>
                        </a:spcAft>
                        <a:buClr>
                          <a:srgbClr val="000000"/>
                        </a:buClr>
                        <a:buSzPts val="2000"/>
                        <a:buFont typeface="Calibri"/>
                        <a:buNone/>
                      </a:pPr>
                      <a:r>
                        <a:rPr b="1" lang="en-US" sz="2000" u="none" strike="noStrike">
                          <a:solidFill>
                            <a:srgbClr val="000000"/>
                          </a:solidFill>
                        </a:rPr>
                        <a:t>Giải thích</a:t>
                      </a:r>
                      <a:endParaRPr b="0" i="0" sz="2600" u="none" strike="noStrike">
                        <a:latin typeface="Arial"/>
                        <a:ea typeface="Arial"/>
                        <a:cs typeface="Arial"/>
                        <a:sym typeface="Arial"/>
                      </a:endParaRPr>
                    </a:p>
                  </a:txBody>
                  <a:tcPr marT="13900" marB="0" marR="97325" marL="97325" anchor="ctr"/>
                </a:tc>
              </a:tr>
              <a:tr h="862275">
                <a:tc>
                  <a:txBody>
                    <a:bodyPr/>
                    <a:lstStyle/>
                    <a:p>
                      <a:pPr indent="0" lvl="0" marL="0" marR="0" rtl="0" algn="l">
                        <a:lnSpc>
                          <a:spcPct val="115000"/>
                        </a:lnSpc>
                        <a:spcBef>
                          <a:spcPts val="0"/>
                        </a:spcBef>
                        <a:spcAft>
                          <a:spcPts val="0"/>
                        </a:spcAft>
                        <a:buClr>
                          <a:srgbClr val="000000"/>
                        </a:buClr>
                        <a:buSzPts val="2000"/>
                        <a:buFont typeface="Calibri"/>
                        <a:buNone/>
                      </a:pPr>
                      <a:r>
                        <a:rPr b="0" lang="en-US" sz="2000" u="none" strike="noStrike">
                          <a:solidFill>
                            <a:srgbClr val="000000"/>
                          </a:solidFill>
                        </a:rPr>
                        <a:t>Quy trình nghiệp vụ (Business Process)</a:t>
                      </a:r>
                      <a:endParaRPr b="0" i="0" sz="2600" u="none" strike="noStrike">
                        <a:latin typeface="Arial"/>
                        <a:ea typeface="Arial"/>
                        <a:cs typeface="Arial"/>
                        <a:sym typeface="Arial"/>
                      </a:endParaRPr>
                    </a:p>
                  </a:txBody>
                  <a:tcPr marT="13900" marB="0" marR="97325" marL="97325" anchor="ctr"/>
                </a:tc>
                <a:tc>
                  <a:txBody>
                    <a:bodyPr/>
                    <a:lstStyle/>
                    <a:p>
                      <a:pPr indent="0" lvl="0" marL="0" marR="0" rtl="0" algn="l">
                        <a:lnSpc>
                          <a:spcPct val="115000"/>
                        </a:lnSpc>
                        <a:spcBef>
                          <a:spcPts val="0"/>
                        </a:spcBef>
                        <a:spcAft>
                          <a:spcPts val="0"/>
                        </a:spcAft>
                        <a:buClr>
                          <a:srgbClr val="000000"/>
                        </a:buClr>
                        <a:buSzPts val="2000"/>
                        <a:buFont typeface="Calibri"/>
                        <a:buNone/>
                      </a:pPr>
                      <a:r>
                        <a:rPr b="0" lang="en-US" sz="2000" u="none" strike="noStrike">
                          <a:solidFill>
                            <a:srgbClr val="000000"/>
                          </a:solidFill>
                        </a:rPr>
                        <a:t>Tập hợp các hoạt động liên kết với nhau nhằm đạt được mục tiêu cụ thể cho khách hàng hoặc tổ chức.</a:t>
                      </a:r>
                      <a:endParaRPr b="0" i="0" sz="2600" u="none" strike="noStrike">
                        <a:latin typeface="Arial"/>
                        <a:ea typeface="Arial"/>
                        <a:cs typeface="Arial"/>
                        <a:sym typeface="Arial"/>
                      </a:endParaRPr>
                    </a:p>
                  </a:txBody>
                  <a:tcPr marT="13900" marB="0" marR="97325" marL="97325" anchor="ctr"/>
                </a:tc>
              </a:tr>
              <a:tr h="862275">
                <a:tc>
                  <a:txBody>
                    <a:bodyPr/>
                    <a:lstStyle/>
                    <a:p>
                      <a:pPr indent="0" lvl="0" marL="0" marR="0" rtl="0" algn="l">
                        <a:lnSpc>
                          <a:spcPct val="115000"/>
                        </a:lnSpc>
                        <a:spcBef>
                          <a:spcPts val="0"/>
                        </a:spcBef>
                        <a:spcAft>
                          <a:spcPts val="0"/>
                        </a:spcAft>
                        <a:buClr>
                          <a:srgbClr val="000000"/>
                        </a:buClr>
                        <a:buSzPts val="2000"/>
                        <a:buFont typeface="Calibri"/>
                        <a:buNone/>
                      </a:pPr>
                      <a:r>
                        <a:rPr b="0" lang="en-US" sz="2000" u="none" strike="noStrike">
                          <a:solidFill>
                            <a:srgbClr val="000000"/>
                          </a:solidFill>
                        </a:rPr>
                        <a:t>Khách hàng</a:t>
                      </a:r>
                      <a:endParaRPr b="0" i="0" sz="2600" u="none" strike="noStrike">
                        <a:latin typeface="Arial"/>
                        <a:ea typeface="Arial"/>
                        <a:cs typeface="Arial"/>
                        <a:sym typeface="Arial"/>
                      </a:endParaRPr>
                    </a:p>
                  </a:txBody>
                  <a:tcPr marT="13900" marB="0" marR="97325" marL="97325" anchor="ctr"/>
                </a:tc>
                <a:tc>
                  <a:txBody>
                    <a:bodyPr/>
                    <a:lstStyle/>
                    <a:p>
                      <a:pPr indent="0" lvl="0" marL="0" marR="0" rtl="0" algn="l">
                        <a:lnSpc>
                          <a:spcPct val="115000"/>
                        </a:lnSpc>
                        <a:spcBef>
                          <a:spcPts val="0"/>
                        </a:spcBef>
                        <a:spcAft>
                          <a:spcPts val="0"/>
                        </a:spcAft>
                        <a:buClr>
                          <a:srgbClr val="000000"/>
                        </a:buClr>
                        <a:buSzPts val="2000"/>
                        <a:buFont typeface="Calibri"/>
                        <a:buNone/>
                      </a:pPr>
                      <a:r>
                        <a:rPr b="0" lang="en-US" sz="2000" u="none" strike="noStrike">
                          <a:solidFill>
                            <a:srgbClr val="000000"/>
                          </a:solidFill>
                        </a:rPr>
                        <a:t>Đối tượng có nhu cầu đào tạo, bao gồm cá nhân, tổ chức hoặc doanh nghiệp.</a:t>
                      </a:r>
                      <a:endParaRPr b="0" i="0" sz="2600" u="none" strike="noStrike">
                        <a:latin typeface="Arial"/>
                        <a:ea typeface="Arial"/>
                        <a:cs typeface="Arial"/>
                        <a:sym typeface="Arial"/>
                      </a:endParaRPr>
                    </a:p>
                  </a:txBody>
                  <a:tcPr marT="13900" marB="0" marR="97325" marL="97325" anchor="ctr"/>
                </a:tc>
              </a:tr>
              <a:tr h="862275">
                <a:tc>
                  <a:txBody>
                    <a:bodyPr/>
                    <a:lstStyle/>
                    <a:p>
                      <a:pPr indent="0" lvl="0" marL="0" marR="0" rtl="0" algn="l">
                        <a:lnSpc>
                          <a:spcPct val="115000"/>
                        </a:lnSpc>
                        <a:spcBef>
                          <a:spcPts val="0"/>
                        </a:spcBef>
                        <a:spcAft>
                          <a:spcPts val="0"/>
                        </a:spcAft>
                        <a:buClr>
                          <a:schemeClr val="dk1"/>
                        </a:buClr>
                        <a:buSzPts val="2000"/>
                        <a:buFont typeface="Calibri"/>
                        <a:buNone/>
                      </a:pPr>
                      <a:r>
                        <a:rPr b="0" lang="en-US" sz="2000" u="none" strike="noStrike"/>
                        <a:t>Sales/Account Managemen</a:t>
                      </a:r>
                      <a:endParaRPr b="0" i="0" sz="2600" u="none" strike="noStrike">
                        <a:latin typeface="Arial"/>
                        <a:ea typeface="Arial"/>
                        <a:cs typeface="Arial"/>
                        <a:sym typeface="Arial"/>
                      </a:endParaRPr>
                    </a:p>
                  </a:txBody>
                  <a:tcPr marT="13900" marB="0" marR="97325" marL="97325" anchor="ctr"/>
                </a:tc>
                <a:tc>
                  <a:txBody>
                    <a:bodyPr/>
                    <a:lstStyle/>
                    <a:p>
                      <a:pPr indent="0" lvl="0" marL="0" marR="0" rtl="0" algn="l">
                        <a:lnSpc>
                          <a:spcPct val="115000"/>
                        </a:lnSpc>
                        <a:spcBef>
                          <a:spcPts val="0"/>
                        </a:spcBef>
                        <a:spcAft>
                          <a:spcPts val="0"/>
                        </a:spcAft>
                        <a:buClr>
                          <a:srgbClr val="000000"/>
                        </a:buClr>
                        <a:buSzPts val="2000"/>
                        <a:buFont typeface="Calibri"/>
                        <a:buNone/>
                      </a:pPr>
                      <a:r>
                        <a:rPr b="0" lang="en-US" sz="2000" u="none" strike="noStrike">
                          <a:solidFill>
                            <a:srgbClr val="000000"/>
                          </a:solidFill>
                        </a:rPr>
                        <a:t>Bộ phận tiếp nhận yêu cầu, quản lý mối quan hệ với khách hàng và đảm bảo sự hài lòng của họ.</a:t>
                      </a:r>
                      <a:endParaRPr b="0" i="0" sz="2600" u="none" strike="noStrike">
                        <a:latin typeface="Arial"/>
                        <a:ea typeface="Arial"/>
                        <a:cs typeface="Arial"/>
                        <a:sym typeface="Arial"/>
                      </a:endParaRPr>
                    </a:p>
                  </a:txBody>
                  <a:tcPr marT="13900" marB="0" marR="97325" marL="97325" anchor="ctr"/>
                </a:tc>
              </a:tr>
              <a:tr h="862275">
                <a:tc>
                  <a:txBody>
                    <a:bodyPr/>
                    <a:lstStyle/>
                    <a:p>
                      <a:pPr indent="0" lvl="0" marL="0" marR="0" rtl="0" algn="l">
                        <a:lnSpc>
                          <a:spcPct val="115000"/>
                        </a:lnSpc>
                        <a:spcBef>
                          <a:spcPts val="0"/>
                        </a:spcBef>
                        <a:spcAft>
                          <a:spcPts val="0"/>
                        </a:spcAft>
                        <a:buClr>
                          <a:srgbClr val="000000"/>
                        </a:buClr>
                        <a:buSzPts val="2000"/>
                        <a:buFont typeface="Calibri"/>
                        <a:buNone/>
                      </a:pPr>
                      <a:r>
                        <a:rPr b="0" lang="en-US" sz="2000" u="none" strike="noStrike">
                          <a:solidFill>
                            <a:srgbClr val="000000"/>
                          </a:solidFill>
                        </a:rPr>
                        <a:t>Solutioning &amp; Analysis (Phân tích nghiệp vụ)</a:t>
                      </a:r>
                      <a:endParaRPr b="0" i="0" sz="2600" u="none" strike="noStrike">
                        <a:latin typeface="Arial"/>
                        <a:ea typeface="Arial"/>
                        <a:cs typeface="Arial"/>
                        <a:sym typeface="Arial"/>
                      </a:endParaRPr>
                    </a:p>
                  </a:txBody>
                  <a:tcPr marT="13900" marB="0" marR="97325" marL="97325" anchor="ctr"/>
                </a:tc>
                <a:tc>
                  <a:txBody>
                    <a:bodyPr/>
                    <a:lstStyle/>
                    <a:p>
                      <a:pPr indent="0" lvl="0" marL="0" marR="0" rtl="0" algn="l">
                        <a:lnSpc>
                          <a:spcPct val="115000"/>
                        </a:lnSpc>
                        <a:spcBef>
                          <a:spcPts val="0"/>
                        </a:spcBef>
                        <a:spcAft>
                          <a:spcPts val="0"/>
                        </a:spcAft>
                        <a:buClr>
                          <a:srgbClr val="000000"/>
                        </a:buClr>
                        <a:buSzPts val="2000"/>
                        <a:buFont typeface="Calibri"/>
                        <a:buNone/>
                      </a:pPr>
                      <a:r>
                        <a:rPr b="0" lang="en-US" sz="2000" u="none" strike="noStrike">
                          <a:solidFill>
                            <a:srgbClr val="000000"/>
                          </a:solidFill>
                        </a:rPr>
                        <a:t>Giai đoạn khảo sát và phân tích yêu cầu, nhằm thiết kế chương trình phù hợp với nhu cầu khách hàng.</a:t>
                      </a:r>
                      <a:endParaRPr b="0" i="0" sz="2600" u="none" strike="noStrike">
                        <a:latin typeface="Arial"/>
                        <a:ea typeface="Arial"/>
                        <a:cs typeface="Arial"/>
                        <a:sym typeface="Arial"/>
                      </a:endParaRPr>
                    </a:p>
                  </a:txBody>
                  <a:tcPr marT="13900" marB="0" marR="97325" marL="97325" anchor="ctr"/>
                </a:tc>
              </a:tr>
              <a:tr h="541875">
                <a:tc>
                  <a:txBody>
                    <a:bodyPr/>
                    <a:lstStyle/>
                    <a:p>
                      <a:pPr indent="0" lvl="0" marL="0" marR="0" rtl="0" algn="l">
                        <a:lnSpc>
                          <a:spcPct val="115000"/>
                        </a:lnSpc>
                        <a:spcBef>
                          <a:spcPts val="0"/>
                        </a:spcBef>
                        <a:spcAft>
                          <a:spcPts val="0"/>
                        </a:spcAft>
                        <a:buClr>
                          <a:srgbClr val="000000"/>
                        </a:buClr>
                        <a:buSzPts val="2000"/>
                        <a:buFont typeface="Calibri"/>
                        <a:buNone/>
                      </a:pPr>
                      <a:r>
                        <a:rPr b="0" lang="en-US" sz="2000" u="none" strike="noStrike">
                          <a:solidFill>
                            <a:srgbClr val="000000"/>
                          </a:solidFill>
                        </a:rPr>
                        <a:t>L&amp;D (Learning &amp; Development)</a:t>
                      </a:r>
                      <a:endParaRPr b="0" i="0" sz="2600" u="none" strike="noStrike">
                        <a:latin typeface="Arial"/>
                        <a:ea typeface="Arial"/>
                        <a:cs typeface="Arial"/>
                        <a:sym typeface="Arial"/>
                      </a:endParaRPr>
                    </a:p>
                  </a:txBody>
                  <a:tcPr marT="13900" marB="0" marR="97325" marL="97325" anchor="ctr"/>
                </a:tc>
                <a:tc>
                  <a:txBody>
                    <a:bodyPr/>
                    <a:lstStyle/>
                    <a:p>
                      <a:pPr indent="0" lvl="0" marL="0" marR="0" rtl="0" algn="l">
                        <a:lnSpc>
                          <a:spcPct val="115000"/>
                        </a:lnSpc>
                        <a:spcBef>
                          <a:spcPts val="0"/>
                        </a:spcBef>
                        <a:spcAft>
                          <a:spcPts val="0"/>
                        </a:spcAft>
                        <a:buClr>
                          <a:srgbClr val="000000"/>
                        </a:buClr>
                        <a:buSzPts val="2000"/>
                        <a:buFont typeface="Calibri"/>
                        <a:buNone/>
                      </a:pPr>
                      <a:r>
                        <a:rPr b="0" lang="en-US" sz="2000" u="none" strike="noStrike">
                          <a:solidFill>
                            <a:srgbClr val="000000"/>
                          </a:solidFill>
                        </a:rPr>
                        <a:t>Bộ phận chịu trách nhiệm thiết kế, tổ chức và triển khai đào tạo.</a:t>
                      </a:r>
                      <a:endParaRPr b="0" i="0" sz="2600" u="none" strike="noStrike">
                        <a:latin typeface="Arial"/>
                        <a:ea typeface="Arial"/>
                        <a:cs typeface="Arial"/>
                        <a:sym typeface="Arial"/>
                      </a:endParaRPr>
                    </a:p>
                  </a:txBody>
                  <a:tcPr marT="13900" marB="0" marR="97325" marL="97325" anchor="ctr"/>
                </a:tc>
              </a:tr>
              <a:tr h="862275">
                <a:tc>
                  <a:txBody>
                    <a:bodyPr/>
                    <a:lstStyle/>
                    <a:p>
                      <a:pPr indent="0" lvl="0" marL="0" marR="0" rtl="0" algn="l">
                        <a:lnSpc>
                          <a:spcPct val="115000"/>
                        </a:lnSpc>
                        <a:spcBef>
                          <a:spcPts val="0"/>
                        </a:spcBef>
                        <a:spcAft>
                          <a:spcPts val="0"/>
                        </a:spcAft>
                        <a:buClr>
                          <a:schemeClr val="dk1"/>
                        </a:buClr>
                        <a:buSzPts val="2000"/>
                        <a:buFont typeface="Calibri"/>
                        <a:buNone/>
                      </a:pPr>
                      <a:r>
                        <a:rPr b="0" lang="en-US" sz="2000" u="none" strike="noStrike"/>
                        <a:t>Đào tạo (Training)</a:t>
                      </a:r>
                      <a:endParaRPr b="0" i="0" sz="2600" u="none" strike="noStrike">
                        <a:latin typeface="Arial"/>
                        <a:ea typeface="Arial"/>
                        <a:cs typeface="Arial"/>
                        <a:sym typeface="Arial"/>
                      </a:endParaRPr>
                    </a:p>
                  </a:txBody>
                  <a:tcPr marT="13900" marB="0" marR="97325" marL="97325" anchor="ctr"/>
                </a:tc>
                <a:tc>
                  <a:txBody>
                    <a:bodyPr/>
                    <a:lstStyle/>
                    <a:p>
                      <a:pPr indent="0" lvl="0" marL="0" marR="0" rtl="0" algn="l">
                        <a:lnSpc>
                          <a:spcPct val="115000"/>
                        </a:lnSpc>
                        <a:spcBef>
                          <a:spcPts val="0"/>
                        </a:spcBef>
                        <a:spcAft>
                          <a:spcPts val="0"/>
                        </a:spcAft>
                        <a:buClr>
                          <a:schemeClr val="dk1"/>
                        </a:buClr>
                        <a:buSzPts val="2000"/>
                        <a:buFont typeface="Calibri"/>
                        <a:buNone/>
                      </a:pPr>
                      <a:r>
                        <a:rPr b="0" lang="en-US" sz="2000" u="none" strike="noStrike"/>
                        <a:t>Hoạt động truyền đạt kiến thức/kỹ năng đến người học theo kế hoạch đã định.</a:t>
                      </a:r>
                      <a:endParaRPr b="0" i="0" sz="2600" u="none" strike="noStrike">
                        <a:latin typeface="Arial"/>
                        <a:ea typeface="Arial"/>
                        <a:cs typeface="Arial"/>
                        <a:sym typeface="Arial"/>
                      </a:endParaRPr>
                    </a:p>
                  </a:txBody>
                  <a:tcPr marT="13900" marB="0" marR="97325" marL="97325" anchor="ctr"/>
                </a:tc>
              </a:tr>
              <a:tr h="862275">
                <a:tc>
                  <a:txBody>
                    <a:bodyPr/>
                    <a:lstStyle/>
                    <a:p>
                      <a:pPr indent="0" lvl="0" marL="0" marR="0" rtl="0" algn="l">
                        <a:lnSpc>
                          <a:spcPct val="115000"/>
                        </a:lnSpc>
                        <a:spcBef>
                          <a:spcPts val="0"/>
                        </a:spcBef>
                        <a:spcAft>
                          <a:spcPts val="0"/>
                        </a:spcAft>
                        <a:buClr>
                          <a:schemeClr val="dk1"/>
                        </a:buClr>
                        <a:buSzPts val="2000"/>
                        <a:buFont typeface="Calibri"/>
                        <a:buNone/>
                      </a:pPr>
                      <a:r>
                        <a:rPr b="0" lang="en-US" sz="2000" u="none" strike="noStrike"/>
                        <a:t>Hỗ trợ sau đào tạo (Post-Training Support)</a:t>
                      </a:r>
                      <a:endParaRPr b="0" i="0" sz="2600" u="none" strike="noStrike">
                        <a:latin typeface="Arial"/>
                        <a:ea typeface="Arial"/>
                        <a:cs typeface="Arial"/>
                        <a:sym typeface="Arial"/>
                      </a:endParaRPr>
                    </a:p>
                  </a:txBody>
                  <a:tcPr marT="13900" marB="0" marR="97325" marL="97325" anchor="ctr"/>
                </a:tc>
                <a:tc>
                  <a:txBody>
                    <a:bodyPr/>
                    <a:lstStyle/>
                    <a:p>
                      <a:pPr indent="0" lvl="0" marL="0" marR="0" rtl="0" algn="l">
                        <a:lnSpc>
                          <a:spcPct val="115000"/>
                        </a:lnSpc>
                        <a:spcBef>
                          <a:spcPts val="0"/>
                        </a:spcBef>
                        <a:spcAft>
                          <a:spcPts val="0"/>
                        </a:spcAft>
                        <a:buClr>
                          <a:schemeClr val="dk1"/>
                        </a:buClr>
                        <a:buSzPts val="2000"/>
                        <a:buFont typeface="Calibri"/>
                        <a:buNone/>
                      </a:pPr>
                      <a:r>
                        <a:rPr b="0" lang="en-US" sz="2000" u="none" strike="noStrike"/>
                        <a:t>Giai đoạn tiếp tục hỗ trợ người học sau khi hoàn thành khóa học để đảm bảo khả năng áp dụng thực tế.</a:t>
                      </a:r>
                      <a:endParaRPr b="0" i="0" sz="2600" u="none" strike="noStrike">
                        <a:latin typeface="Arial"/>
                        <a:ea typeface="Arial"/>
                        <a:cs typeface="Arial"/>
                        <a:sym typeface="Arial"/>
                      </a:endParaRPr>
                    </a:p>
                  </a:txBody>
                  <a:tcPr marT="13900" marB="0" marR="97325" marL="97325" anchor="ctr"/>
                </a:tc>
              </a:tr>
              <a:tr h="862275">
                <a:tc>
                  <a:txBody>
                    <a:bodyPr/>
                    <a:lstStyle/>
                    <a:p>
                      <a:pPr indent="0" lvl="0" marL="0" marR="0" rtl="0" algn="l">
                        <a:lnSpc>
                          <a:spcPct val="115000"/>
                        </a:lnSpc>
                        <a:spcBef>
                          <a:spcPts val="0"/>
                        </a:spcBef>
                        <a:spcAft>
                          <a:spcPts val="0"/>
                        </a:spcAft>
                        <a:buClr>
                          <a:schemeClr val="dk1"/>
                        </a:buClr>
                        <a:buSzPts val="2000"/>
                        <a:buFont typeface="Calibri"/>
                        <a:buNone/>
                      </a:pPr>
                      <a:r>
                        <a:rPr b="0" lang="en-US" sz="2000" u="none" strike="noStrike"/>
                        <a:t>Phản hồi (Feedback)</a:t>
                      </a:r>
                      <a:endParaRPr b="0" i="0" sz="2600" u="none" strike="noStrike">
                        <a:latin typeface="Arial"/>
                        <a:ea typeface="Arial"/>
                        <a:cs typeface="Arial"/>
                        <a:sym typeface="Arial"/>
                      </a:endParaRPr>
                    </a:p>
                  </a:txBody>
                  <a:tcPr marT="13900" marB="0" marR="97325" marL="97325" anchor="ctr"/>
                </a:tc>
                <a:tc>
                  <a:txBody>
                    <a:bodyPr/>
                    <a:lstStyle/>
                    <a:p>
                      <a:pPr indent="0" lvl="0" marL="0" marR="0" rtl="0" algn="l">
                        <a:lnSpc>
                          <a:spcPct val="115000"/>
                        </a:lnSpc>
                        <a:spcBef>
                          <a:spcPts val="0"/>
                        </a:spcBef>
                        <a:spcAft>
                          <a:spcPts val="0"/>
                        </a:spcAft>
                        <a:buClr>
                          <a:schemeClr val="dk1"/>
                        </a:buClr>
                        <a:buSzPts val="2000"/>
                        <a:buFont typeface="Calibri"/>
                        <a:buNone/>
                      </a:pPr>
                      <a:r>
                        <a:rPr b="0" lang="en-US" sz="2000" u="none" strike="noStrike"/>
                        <a:t>Thông tin được cung cấp bởi khách hàng hoặc người học để đánh giá chất lượng dịch vụ đào tạo.</a:t>
                      </a:r>
                      <a:endParaRPr b="0" i="0" sz="2600" u="none" strike="noStrike">
                        <a:latin typeface="Arial"/>
                        <a:ea typeface="Arial"/>
                        <a:cs typeface="Arial"/>
                        <a:sym typeface="Arial"/>
                      </a:endParaRPr>
                    </a:p>
                  </a:txBody>
                  <a:tcPr marT="13900" marB="0" marR="97325" marL="97325" anchor="ctr"/>
                </a:tc>
              </a:tr>
            </a:tbl>
          </a:graphicData>
        </a:graphic>
      </p:graphicFrame>
      <p:graphicFrame>
        <p:nvGraphicFramePr>
          <p:cNvPr id="539" name="Google Shape;539;p42"/>
          <p:cNvGraphicFramePr/>
          <p:nvPr/>
        </p:nvGraphicFramePr>
        <p:xfrm>
          <a:off x="1049566" y="2735243"/>
          <a:ext cx="3000000" cy="3000000"/>
        </p:xfrm>
        <a:graphic>
          <a:graphicData uri="http://schemas.openxmlformats.org/drawingml/2006/table">
            <a:tbl>
              <a:tblPr bandRow="1" firstCol="1" firstRow="1">
                <a:gradFill>
                  <a:gsLst>
                    <a:gs pos="0">
                      <a:srgbClr val="FFBB82"/>
                    </a:gs>
                    <a:gs pos="35000">
                      <a:srgbClr val="FFCFA8"/>
                    </a:gs>
                    <a:gs pos="100000">
                      <a:srgbClr val="FFEBD9"/>
                    </a:gs>
                  </a:gsLst>
                  <a:lin ang="16200000" scaled="0"/>
                </a:gradFill>
                <a:tableStyleId>{BFC72629-B69F-48B1-813A-1F646CF23CE5}</a:tableStyleId>
              </a:tblPr>
              <a:tblGrid>
                <a:gridCol w="3011475"/>
                <a:gridCol w="12969675"/>
              </a:tblGrid>
              <a:tr h="1079600">
                <a:tc>
                  <a:txBody>
                    <a:bodyPr/>
                    <a:lstStyle/>
                    <a:p>
                      <a:pPr indent="0" lvl="0" marL="0" marR="0" rtl="0" algn="ctr">
                        <a:lnSpc>
                          <a:spcPct val="115000"/>
                        </a:lnSpc>
                        <a:spcBef>
                          <a:spcPts val="0"/>
                        </a:spcBef>
                        <a:spcAft>
                          <a:spcPts val="0"/>
                        </a:spcAft>
                        <a:buClr>
                          <a:schemeClr val="dk1"/>
                        </a:buClr>
                        <a:buSzPts val="3200"/>
                        <a:buFont typeface="Calibri"/>
                        <a:buNone/>
                      </a:pPr>
                      <a:r>
                        <a:rPr b="1" lang="en-US" sz="3200" u="none" strike="noStrike"/>
                        <a:t>Thuật ngữ</a:t>
                      </a:r>
                      <a:endParaRPr b="0" i="0" sz="4100" u="none" strike="noStrike">
                        <a:latin typeface="Arial"/>
                        <a:ea typeface="Arial"/>
                        <a:cs typeface="Arial"/>
                        <a:sym typeface="Arial"/>
                      </a:endParaRPr>
                    </a:p>
                  </a:txBody>
                  <a:tcPr marT="21600" marB="0" marR="155450" marL="155450" anchor="ctr"/>
                </a:tc>
                <a:tc>
                  <a:txBody>
                    <a:bodyPr/>
                    <a:lstStyle/>
                    <a:p>
                      <a:pPr indent="0" lvl="0" marL="0" marR="0" rtl="0" algn="ctr">
                        <a:lnSpc>
                          <a:spcPct val="115000"/>
                        </a:lnSpc>
                        <a:spcBef>
                          <a:spcPts val="0"/>
                        </a:spcBef>
                        <a:spcAft>
                          <a:spcPts val="0"/>
                        </a:spcAft>
                        <a:buClr>
                          <a:schemeClr val="dk1"/>
                        </a:buClr>
                        <a:buSzPts val="3200"/>
                        <a:buFont typeface="Calibri"/>
                        <a:buNone/>
                      </a:pPr>
                      <a:r>
                        <a:rPr b="1" lang="en-US" sz="3200" u="none" strike="noStrike"/>
                        <a:t>Giải thích</a:t>
                      </a:r>
                      <a:endParaRPr b="0" i="0" sz="4100" u="none" strike="noStrike">
                        <a:latin typeface="Arial"/>
                        <a:ea typeface="Arial"/>
                        <a:cs typeface="Arial"/>
                        <a:sym typeface="Arial"/>
                      </a:endParaRPr>
                    </a:p>
                  </a:txBody>
                  <a:tcPr marT="21600" marB="0" marR="155450" marL="155450" anchor="ctr"/>
                </a:tc>
              </a:tr>
              <a:tr h="1400600">
                <a:tc>
                  <a:txBody>
                    <a:bodyPr/>
                    <a:lstStyle/>
                    <a:p>
                      <a:pPr indent="0" lvl="0" marL="0" marR="0" rtl="0" algn="ctr">
                        <a:lnSpc>
                          <a:spcPct val="115000"/>
                        </a:lnSpc>
                        <a:spcBef>
                          <a:spcPts val="0"/>
                        </a:spcBef>
                        <a:spcAft>
                          <a:spcPts val="0"/>
                        </a:spcAft>
                        <a:buClr>
                          <a:schemeClr val="dk1"/>
                        </a:buClr>
                        <a:buSzPts val="3200"/>
                        <a:buFont typeface="Calibri"/>
                        <a:buNone/>
                      </a:pPr>
                      <a:r>
                        <a:rPr b="0" lang="en-US" sz="3200" u="none" strike="noStrike"/>
                        <a:t>Yêu cầu hỗ trợ</a:t>
                      </a:r>
                      <a:endParaRPr b="0" i="0" sz="4100" u="none" strike="noStrike">
                        <a:latin typeface="Arial"/>
                        <a:ea typeface="Arial"/>
                        <a:cs typeface="Arial"/>
                        <a:sym typeface="Arial"/>
                      </a:endParaRPr>
                    </a:p>
                  </a:txBody>
                  <a:tcPr marT="21600" marB="0" marR="155450" marL="155450" anchor="ctr"/>
                </a:tc>
                <a:tc>
                  <a:txBody>
                    <a:bodyPr/>
                    <a:lstStyle/>
                    <a:p>
                      <a:pPr indent="0" lvl="0" marL="0" marR="0" rtl="0" algn="l">
                        <a:lnSpc>
                          <a:spcPct val="115000"/>
                        </a:lnSpc>
                        <a:spcBef>
                          <a:spcPts val="0"/>
                        </a:spcBef>
                        <a:spcAft>
                          <a:spcPts val="0"/>
                        </a:spcAft>
                        <a:buClr>
                          <a:schemeClr val="dk1"/>
                        </a:buClr>
                        <a:buSzPts val="3200"/>
                        <a:buFont typeface="Calibri"/>
                        <a:buNone/>
                      </a:pPr>
                      <a:r>
                        <a:rPr b="0" lang="en-US" sz="3200" u="none" strike="noStrike"/>
                        <a:t>Một vấn đề kỹ thuật hoặc thắc mắc từ người dùng được gửi đến bộ phận IT</a:t>
                      </a:r>
                      <a:endParaRPr b="0" i="0" sz="4100" u="none" strike="noStrike">
                        <a:latin typeface="Arial"/>
                        <a:ea typeface="Arial"/>
                        <a:cs typeface="Arial"/>
                        <a:sym typeface="Arial"/>
                      </a:endParaRPr>
                    </a:p>
                  </a:txBody>
                  <a:tcPr marT="21600" marB="0" marR="155450" marL="155450" anchor="ctr"/>
                </a:tc>
              </a:tr>
              <a:tr h="1400600">
                <a:tc>
                  <a:txBody>
                    <a:bodyPr/>
                    <a:lstStyle/>
                    <a:p>
                      <a:pPr indent="0" lvl="0" marL="0" marR="0" rtl="0" algn="ctr">
                        <a:lnSpc>
                          <a:spcPct val="115000"/>
                        </a:lnSpc>
                        <a:spcBef>
                          <a:spcPts val="0"/>
                        </a:spcBef>
                        <a:spcAft>
                          <a:spcPts val="0"/>
                        </a:spcAft>
                        <a:buClr>
                          <a:schemeClr val="dk1"/>
                        </a:buClr>
                        <a:buSzPts val="3200"/>
                        <a:buFont typeface="Calibri"/>
                        <a:buNone/>
                      </a:pPr>
                      <a:r>
                        <a:rPr b="0" lang="en-US" sz="3200" u="none" strike="noStrike"/>
                        <a:t>Quản trị CNTT</a:t>
                      </a:r>
                      <a:endParaRPr b="0" i="0" sz="4100" u="none" strike="noStrike">
                        <a:latin typeface="Arial"/>
                        <a:ea typeface="Arial"/>
                        <a:cs typeface="Arial"/>
                        <a:sym typeface="Arial"/>
                      </a:endParaRPr>
                    </a:p>
                  </a:txBody>
                  <a:tcPr marT="21600" marB="0" marR="155450" marL="155450" anchor="ctr"/>
                </a:tc>
                <a:tc>
                  <a:txBody>
                    <a:bodyPr/>
                    <a:lstStyle/>
                    <a:p>
                      <a:pPr indent="0" lvl="0" marL="0" marR="0" rtl="0" algn="l">
                        <a:lnSpc>
                          <a:spcPct val="115000"/>
                        </a:lnSpc>
                        <a:spcBef>
                          <a:spcPts val="0"/>
                        </a:spcBef>
                        <a:spcAft>
                          <a:spcPts val="0"/>
                        </a:spcAft>
                        <a:buClr>
                          <a:schemeClr val="dk1"/>
                        </a:buClr>
                        <a:buSzPts val="3200"/>
                        <a:buFont typeface="Calibri"/>
                        <a:buNone/>
                      </a:pPr>
                      <a:r>
                        <a:rPr b="0" lang="en-US" sz="3200" u="none" strike="noStrike"/>
                        <a:t>Nhóm/cá nhân chịu trách nhiệm tiếp nhận và xử lý các yêu cầu liên quan đến CNTT</a:t>
                      </a:r>
                      <a:endParaRPr b="0" i="0" sz="4100" u="none" strike="noStrike">
                        <a:latin typeface="Arial"/>
                        <a:ea typeface="Arial"/>
                        <a:cs typeface="Arial"/>
                        <a:sym typeface="Arial"/>
                      </a:endParaRPr>
                    </a:p>
                  </a:txBody>
                  <a:tcPr marT="21600" marB="0" marR="155450" marL="155450" anchor="ctr"/>
                </a:tc>
              </a:tr>
              <a:tr h="1079600">
                <a:tc>
                  <a:txBody>
                    <a:bodyPr/>
                    <a:lstStyle/>
                    <a:p>
                      <a:pPr indent="0" lvl="0" marL="0" marR="0" rtl="0" algn="ctr">
                        <a:lnSpc>
                          <a:spcPct val="115000"/>
                        </a:lnSpc>
                        <a:spcBef>
                          <a:spcPts val="0"/>
                        </a:spcBef>
                        <a:spcAft>
                          <a:spcPts val="0"/>
                        </a:spcAft>
                        <a:buClr>
                          <a:schemeClr val="dk1"/>
                        </a:buClr>
                        <a:buSzPts val="3200"/>
                        <a:buFont typeface="Calibri"/>
                        <a:buNone/>
                      </a:pPr>
                      <a:r>
                        <a:rPr b="0" lang="en-US" sz="3200" u="none" strike="noStrike"/>
                        <a:t>Ticket</a:t>
                      </a:r>
                      <a:endParaRPr b="0" i="0" sz="4100" u="none" strike="noStrike">
                        <a:latin typeface="Arial"/>
                        <a:ea typeface="Arial"/>
                        <a:cs typeface="Arial"/>
                        <a:sym typeface="Arial"/>
                      </a:endParaRPr>
                    </a:p>
                  </a:txBody>
                  <a:tcPr marT="21600" marB="0" marR="155450" marL="155450" anchor="ctr"/>
                </a:tc>
                <a:tc>
                  <a:txBody>
                    <a:bodyPr/>
                    <a:lstStyle/>
                    <a:p>
                      <a:pPr indent="0" lvl="0" marL="0" marR="0" rtl="0" algn="l">
                        <a:lnSpc>
                          <a:spcPct val="115000"/>
                        </a:lnSpc>
                        <a:spcBef>
                          <a:spcPts val="0"/>
                        </a:spcBef>
                        <a:spcAft>
                          <a:spcPts val="0"/>
                        </a:spcAft>
                        <a:buClr>
                          <a:schemeClr val="dk1"/>
                        </a:buClr>
                        <a:buSzPts val="3200"/>
                        <a:buFont typeface="Calibri"/>
                        <a:buNone/>
                      </a:pPr>
                      <a:r>
                        <a:rPr b="0" lang="en-US" sz="3200" u="none" strike="noStrike"/>
                        <a:t>Mã số hoặc hồ sơ theo dõi quá trình xử lý một yêu cầu hỗ trợ</a:t>
                      </a:r>
                      <a:endParaRPr b="0" i="0" sz="4100" u="none" strike="noStrike">
                        <a:latin typeface="Arial"/>
                        <a:ea typeface="Arial"/>
                        <a:cs typeface="Arial"/>
                        <a:sym typeface="Arial"/>
                      </a:endParaRPr>
                    </a:p>
                  </a:txBody>
                  <a:tcPr marT="21600" marB="0" marR="155450" marL="155450" anchor="ctr"/>
                </a:tc>
              </a:tr>
              <a:tr h="1079600">
                <a:tc>
                  <a:txBody>
                    <a:bodyPr/>
                    <a:lstStyle/>
                    <a:p>
                      <a:pPr indent="0" lvl="0" marL="0" marR="0" rtl="0" algn="ctr">
                        <a:lnSpc>
                          <a:spcPct val="115000"/>
                        </a:lnSpc>
                        <a:spcBef>
                          <a:spcPts val="0"/>
                        </a:spcBef>
                        <a:spcAft>
                          <a:spcPts val="0"/>
                        </a:spcAft>
                        <a:buClr>
                          <a:schemeClr val="dk1"/>
                        </a:buClr>
                        <a:buSzPts val="3200"/>
                        <a:buFont typeface="Calibri"/>
                        <a:buNone/>
                      </a:pPr>
                      <a:r>
                        <a:rPr b="0" lang="en-US" sz="3200" u="none" strike="noStrike"/>
                        <a:t>SLA</a:t>
                      </a:r>
                      <a:endParaRPr b="0" i="0" sz="4100" u="none" strike="noStrike">
                        <a:latin typeface="Arial"/>
                        <a:ea typeface="Arial"/>
                        <a:cs typeface="Arial"/>
                        <a:sym typeface="Arial"/>
                      </a:endParaRPr>
                    </a:p>
                  </a:txBody>
                  <a:tcPr marT="21600" marB="0" marR="155450" marL="155450" anchor="ctr"/>
                </a:tc>
                <a:tc>
                  <a:txBody>
                    <a:bodyPr/>
                    <a:lstStyle/>
                    <a:p>
                      <a:pPr indent="0" lvl="0" marL="0" marR="0" rtl="0" algn="l">
                        <a:lnSpc>
                          <a:spcPct val="115000"/>
                        </a:lnSpc>
                        <a:spcBef>
                          <a:spcPts val="0"/>
                        </a:spcBef>
                        <a:spcAft>
                          <a:spcPts val="0"/>
                        </a:spcAft>
                        <a:buClr>
                          <a:schemeClr val="dk1"/>
                        </a:buClr>
                        <a:buSzPts val="3200"/>
                        <a:buFont typeface="Calibri"/>
                        <a:buNone/>
                      </a:pPr>
                      <a:r>
                        <a:rPr b="0" lang="en-US" sz="3200" u="none" strike="noStrike"/>
                        <a:t>Cam kết cấp độ dịch vụ giữa bộ phận hỗ trợ và người dùng</a:t>
                      </a:r>
                      <a:endParaRPr b="0" i="0" sz="4100" u="none" strike="noStrike">
                        <a:latin typeface="Arial"/>
                        <a:ea typeface="Arial"/>
                        <a:cs typeface="Arial"/>
                        <a:sym typeface="Arial"/>
                      </a:endParaRPr>
                    </a:p>
                  </a:txBody>
                  <a:tcPr marT="21600" marB="0" marR="155450" marL="155450" anchor="ctr"/>
                </a:tc>
              </a:tr>
              <a:tr h="1079600">
                <a:tc>
                  <a:txBody>
                    <a:bodyPr/>
                    <a:lstStyle/>
                    <a:p>
                      <a:pPr indent="0" lvl="0" marL="0" marR="0" rtl="0" algn="ctr">
                        <a:lnSpc>
                          <a:spcPct val="115000"/>
                        </a:lnSpc>
                        <a:spcBef>
                          <a:spcPts val="0"/>
                        </a:spcBef>
                        <a:spcAft>
                          <a:spcPts val="0"/>
                        </a:spcAft>
                        <a:buClr>
                          <a:schemeClr val="dk1"/>
                        </a:buClr>
                        <a:buSzPts val="3200"/>
                        <a:buFont typeface="Calibri"/>
                        <a:buNone/>
                      </a:pPr>
                      <a:r>
                        <a:rPr b="0" lang="en-US" sz="3200" u="none" strike="noStrike"/>
                        <a:t>End-user</a:t>
                      </a:r>
                      <a:endParaRPr b="0" i="0" sz="4100" u="none" strike="noStrike">
                        <a:latin typeface="Arial"/>
                        <a:ea typeface="Arial"/>
                        <a:cs typeface="Arial"/>
                        <a:sym typeface="Arial"/>
                      </a:endParaRPr>
                    </a:p>
                  </a:txBody>
                  <a:tcPr marT="21600" marB="0" marR="155450" marL="155450" anchor="ctr"/>
                </a:tc>
                <a:tc>
                  <a:txBody>
                    <a:bodyPr/>
                    <a:lstStyle/>
                    <a:p>
                      <a:pPr indent="0" lvl="0" marL="0" marR="0" rtl="0" algn="l">
                        <a:lnSpc>
                          <a:spcPct val="115000"/>
                        </a:lnSpc>
                        <a:spcBef>
                          <a:spcPts val="0"/>
                        </a:spcBef>
                        <a:spcAft>
                          <a:spcPts val="0"/>
                        </a:spcAft>
                        <a:buClr>
                          <a:schemeClr val="dk1"/>
                        </a:buClr>
                        <a:buSzPts val="3200"/>
                        <a:buFont typeface="Calibri"/>
                        <a:buNone/>
                      </a:pPr>
                      <a:r>
                        <a:rPr b="0" lang="en-US" sz="3200" u="none" strike="noStrike"/>
                        <a:t>Người dùng cuối cùng sử dụng hệ thống hoặc dịch vụ CNTT</a:t>
                      </a:r>
                      <a:endParaRPr b="0" i="0" sz="4100" u="none" strike="noStrike">
                        <a:latin typeface="Arial"/>
                        <a:ea typeface="Arial"/>
                        <a:cs typeface="Arial"/>
                        <a:sym typeface="Arial"/>
                      </a:endParaRPr>
                    </a:p>
                  </a:txBody>
                  <a:tcPr marT="21600" marB="0" marR="155450" marL="155450" anchor="ctr"/>
                </a:tc>
              </a:tr>
            </a:tbl>
          </a:graphicData>
        </a:graphic>
      </p:graphicFrame>
      <p:graphicFrame>
        <p:nvGraphicFramePr>
          <p:cNvPr id="540" name="Google Shape;540;p42"/>
          <p:cNvGraphicFramePr/>
          <p:nvPr/>
        </p:nvGraphicFramePr>
        <p:xfrm>
          <a:off x="1049566" y="2510273"/>
          <a:ext cx="3000000" cy="3000000"/>
        </p:xfrm>
        <a:graphic>
          <a:graphicData uri="http://schemas.openxmlformats.org/drawingml/2006/table">
            <a:tbl>
              <a:tblPr bandRow="1" firstCol="1" firstRow="1">
                <a:noFill/>
                <a:tableStyleId>{2485CD58-AB63-4994-9188-4E79A29DB4F4}</a:tableStyleId>
              </a:tblPr>
              <a:tblGrid>
                <a:gridCol w="3836725"/>
                <a:gridCol w="12239700"/>
              </a:tblGrid>
              <a:tr h="434100">
                <a:tc>
                  <a:txBody>
                    <a:bodyPr/>
                    <a:lstStyle/>
                    <a:p>
                      <a:pPr indent="0" lvl="0" marL="0" marR="0" rtl="0" algn="ctr">
                        <a:lnSpc>
                          <a:spcPct val="115000"/>
                        </a:lnSpc>
                        <a:spcBef>
                          <a:spcPts val="0"/>
                        </a:spcBef>
                        <a:spcAft>
                          <a:spcPts val="0"/>
                        </a:spcAft>
                        <a:buClr>
                          <a:schemeClr val="dk1"/>
                        </a:buClr>
                        <a:buSzPts val="2800"/>
                        <a:buFont typeface="Calibri"/>
                        <a:buNone/>
                      </a:pPr>
                      <a:r>
                        <a:rPr lang="en-US" sz="2800"/>
                        <a:t>Thuật ngữ</a:t>
                      </a:r>
                      <a:endParaRPr sz="3200">
                        <a:latin typeface="Calibri"/>
                        <a:ea typeface="Calibri"/>
                        <a:cs typeface="Calibri"/>
                        <a:sym typeface="Calibri"/>
                      </a:endParaRPr>
                    </a:p>
                  </a:txBody>
                  <a:tcPr marT="0" marB="0" marR="96450" marL="9645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Giải thích</a:t>
                      </a:r>
                      <a:endParaRPr sz="3200">
                        <a:latin typeface="Calibri"/>
                        <a:ea typeface="Calibri"/>
                        <a:cs typeface="Calibri"/>
                        <a:sym typeface="Calibri"/>
                      </a:endParaRPr>
                    </a:p>
                  </a:txBody>
                  <a:tcPr marT="0" marB="0" marR="96450" marL="96450" anchor="ctr"/>
                </a:tc>
              </a:tr>
              <a:tr h="512700">
                <a:tc>
                  <a:txBody>
                    <a:bodyPr/>
                    <a:lstStyle/>
                    <a:p>
                      <a:pPr indent="0" lvl="0" marL="0" marR="0" rtl="0" algn="l">
                        <a:lnSpc>
                          <a:spcPct val="115000"/>
                        </a:lnSpc>
                        <a:spcBef>
                          <a:spcPts val="0"/>
                        </a:spcBef>
                        <a:spcAft>
                          <a:spcPts val="0"/>
                        </a:spcAft>
                        <a:buClr>
                          <a:schemeClr val="dk1"/>
                        </a:buClr>
                        <a:buSzPts val="2800"/>
                        <a:buFont typeface="Calibri"/>
                        <a:buNone/>
                      </a:pPr>
                      <a:r>
                        <a:rPr lang="en-US" sz="2800"/>
                        <a:t>Rủi ro (Risk)</a:t>
                      </a:r>
                      <a:endParaRPr sz="3200">
                        <a:latin typeface="Calibri"/>
                        <a:ea typeface="Calibri"/>
                        <a:cs typeface="Calibri"/>
                        <a:sym typeface="Calibri"/>
                      </a:endParaRPr>
                    </a:p>
                  </a:txBody>
                  <a:tcPr marT="0" marB="0" marR="96450" marL="9645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Sự kiện hoặc điều kiện không chắc chắn có thể ảnh hưởng tiêu cực đến dự án.</a:t>
                      </a:r>
                      <a:endParaRPr sz="3200">
                        <a:latin typeface="Calibri"/>
                        <a:ea typeface="Calibri"/>
                        <a:cs typeface="Calibri"/>
                        <a:sym typeface="Calibri"/>
                      </a:endParaRPr>
                    </a:p>
                  </a:txBody>
                  <a:tcPr marT="0" marB="0" marR="96450" marL="96450" anchor="ctr"/>
                </a:tc>
              </a:tr>
              <a:tr h="895325">
                <a:tc>
                  <a:txBody>
                    <a:bodyPr/>
                    <a:lstStyle/>
                    <a:p>
                      <a:pPr indent="0" lvl="0" marL="0" marR="0" rtl="0" algn="l">
                        <a:lnSpc>
                          <a:spcPct val="115000"/>
                        </a:lnSpc>
                        <a:spcBef>
                          <a:spcPts val="0"/>
                        </a:spcBef>
                        <a:spcAft>
                          <a:spcPts val="0"/>
                        </a:spcAft>
                        <a:buClr>
                          <a:schemeClr val="dk1"/>
                        </a:buClr>
                        <a:buSzPts val="2800"/>
                        <a:buFont typeface="Calibri"/>
                        <a:buNone/>
                      </a:pPr>
                      <a:r>
                        <a:rPr lang="en-US" sz="2800"/>
                        <a:t>Xác định rủi ro</a:t>
                      </a:r>
                      <a:endParaRPr sz="3200">
                        <a:latin typeface="Calibri"/>
                        <a:ea typeface="Calibri"/>
                        <a:cs typeface="Calibri"/>
                        <a:sym typeface="Calibri"/>
                      </a:endParaRPr>
                    </a:p>
                  </a:txBody>
                  <a:tcPr marT="0" marB="0" marR="96450" marL="9645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Quá trình tìm kiếm, liệt kê các rủi ro tiềm ẩn từ tài liệu, kinh nghiệm và ý kiến chuyên gia.</a:t>
                      </a:r>
                      <a:endParaRPr sz="3200">
                        <a:latin typeface="Calibri"/>
                        <a:ea typeface="Calibri"/>
                        <a:cs typeface="Calibri"/>
                        <a:sym typeface="Calibri"/>
                      </a:endParaRPr>
                    </a:p>
                  </a:txBody>
                  <a:tcPr marT="0" marB="0" marR="96450" marL="96450" anchor="ctr"/>
                </a:tc>
              </a:tr>
              <a:tr h="895325">
                <a:tc>
                  <a:txBody>
                    <a:bodyPr/>
                    <a:lstStyle/>
                    <a:p>
                      <a:pPr indent="0" lvl="0" marL="0" marR="0" rtl="0" algn="l">
                        <a:lnSpc>
                          <a:spcPct val="115000"/>
                        </a:lnSpc>
                        <a:spcBef>
                          <a:spcPts val="0"/>
                        </a:spcBef>
                        <a:spcAft>
                          <a:spcPts val="0"/>
                        </a:spcAft>
                        <a:buClr>
                          <a:schemeClr val="dk1"/>
                        </a:buClr>
                        <a:buSzPts val="2800"/>
                        <a:buFont typeface="Calibri"/>
                        <a:buNone/>
                      </a:pPr>
                      <a:r>
                        <a:rPr lang="en-US" sz="2800"/>
                        <a:t>Phân tích rủi ro</a:t>
                      </a:r>
                      <a:endParaRPr sz="3200">
                        <a:latin typeface="Calibri"/>
                        <a:ea typeface="Calibri"/>
                        <a:cs typeface="Calibri"/>
                        <a:sym typeface="Calibri"/>
                      </a:endParaRPr>
                    </a:p>
                  </a:txBody>
                  <a:tcPr marT="0" marB="0" marR="96450" marL="9645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Đánh giá xác suất xảy ra và mức độ tác động của từng rủi ro. Gồm định tính và định lượng.</a:t>
                      </a:r>
                      <a:endParaRPr sz="3200">
                        <a:latin typeface="Calibri"/>
                        <a:ea typeface="Calibri"/>
                        <a:cs typeface="Calibri"/>
                        <a:sym typeface="Calibri"/>
                      </a:endParaRPr>
                    </a:p>
                  </a:txBody>
                  <a:tcPr marT="0" marB="0" marR="96450" marL="96450" anchor="ctr"/>
                </a:tc>
              </a:tr>
              <a:tr h="863100">
                <a:tc>
                  <a:txBody>
                    <a:bodyPr/>
                    <a:lstStyle/>
                    <a:p>
                      <a:pPr indent="0" lvl="0" marL="0" marR="0" rtl="0" algn="l">
                        <a:lnSpc>
                          <a:spcPct val="115000"/>
                        </a:lnSpc>
                        <a:spcBef>
                          <a:spcPts val="0"/>
                        </a:spcBef>
                        <a:spcAft>
                          <a:spcPts val="0"/>
                        </a:spcAft>
                        <a:buClr>
                          <a:schemeClr val="dk1"/>
                        </a:buClr>
                        <a:buSzPts val="2800"/>
                        <a:buFont typeface="Calibri"/>
                        <a:buNone/>
                      </a:pPr>
                      <a:r>
                        <a:rPr lang="en-US" sz="2800"/>
                        <a:t>Ma trận rủi ro</a:t>
                      </a:r>
                      <a:endParaRPr sz="3200">
                        <a:latin typeface="Calibri"/>
                        <a:ea typeface="Calibri"/>
                        <a:cs typeface="Calibri"/>
                        <a:sym typeface="Calibri"/>
                      </a:endParaRPr>
                    </a:p>
                  </a:txBody>
                  <a:tcPr marT="0" marB="0" marR="96450" marL="9645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Bảng hai chiều giúp xác định mức độ ưu tiên rủi ro dựa trên xác suất và ảnh hưởng.</a:t>
                      </a:r>
                      <a:endParaRPr sz="3200">
                        <a:latin typeface="Calibri"/>
                        <a:ea typeface="Calibri"/>
                        <a:cs typeface="Calibri"/>
                        <a:sym typeface="Calibri"/>
                      </a:endParaRPr>
                    </a:p>
                  </a:txBody>
                  <a:tcPr marT="0" marB="0" marR="96450" marL="96450" anchor="ctr"/>
                </a:tc>
              </a:tr>
              <a:tr h="895325">
                <a:tc>
                  <a:txBody>
                    <a:bodyPr/>
                    <a:lstStyle/>
                    <a:p>
                      <a:pPr indent="0" lvl="0" marL="0" marR="0" rtl="0" algn="l">
                        <a:lnSpc>
                          <a:spcPct val="115000"/>
                        </a:lnSpc>
                        <a:spcBef>
                          <a:spcPts val="0"/>
                        </a:spcBef>
                        <a:spcAft>
                          <a:spcPts val="0"/>
                        </a:spcAft>
                        <a:buClr>
                          <a:schemeClr val="dk1"/>
                        </a:buClr>
                        <a:buSzPts val="2800"/>
                        <a:buFont typeface="Calibri"/>
                        <a:buNone/>
                      </a:pPr>
                      <a:r>
                        <a:rPr lang="en-US" sz="2800"/>
                        <a:t>Kế hoạch ứng phó rủi ro</a:t>
                      </a:r>
                      <a:endParaRPr sz="3200">
                        <a:latin typeface="Calibri"/>
                        <a:ea typeface="Calibri"/>
                        <a:cs typeface="Calibri"/>
                        <a:sym typeface="Calibri"/>
                      </a:endParaRPr>
                    </a:p>
                  </a:txBody>
                  <a:tcPr marT="0" marB="0" marR="96450" marL="9645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Biện pháp cụ thể nhằm phòng ngừa, giảm thiểu, chuyển giao hoặc chấp nhận rủi ro.</a:t>
                      </a:r>
                      <a:endParaRPr sz="3200">
                        <a:latin typeface="Calibri"/>
                        <a:ea typeface="Calibri"/>
                        <a:cs typeface="Calibri"/>
                        <a:sym typeface="Calibri"/>
                      </a:endParaRPr>
                    </a:p>
                  </a:txBody>
                  <a:tcPr marT="0" marB="0" marR="96450" marL="96450" anchor="ctr"/>
                </a:tc>
              </a:tr>
              <a:tr h="895325">
                <a:tc>
                  <a:txBody>
                    <a:bodyPr/>
                    <a:lstStyle/>
                    <a:p>
                      <a:pPr indent="0" lvl="0" marL="0" marR="0" rtl="0" algn="l">
                        <a:lnSpc>
                          <a:spcPct val="115000"/>
                        </a:lnSpc>
                        <a:spcBef>
                          <a:spcPts val="0"/>
                        </a:spcBef>
                        <a:spcAft>
                          <a:spcPts val="0"/>
                        </a:spcAft>
                        <a:buClr>
                          <a:schemeClr val="dk1"/>
                        </a:buClr>
                        <a:buSzPts val="2800"/>
                        <a:buFont typeface="Calibri"/>
                        <a:buNone/>
                      </a:pPr>
                      <a:r>
                        <a:rPr lang="en-US" sz="2800"/>
                        <a:t>Giám sát rủi ro</a:t>
                      </a:r>
                      <a:endParaRPr sz="3200">
                        <a:latin typeface="Calibri"/>
                        <a:ea typeface="Calibri"/>
                        <a:cs typeface="Calibri"/>
                        <a:sym typeface="Calibri"/>
                      </a:endParaRPr>
                    </a:p>
                  </a:txBody>
                  <a:tcPr marT="0" marB="0" marR="96450" marL="9645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Theo dõi tình trạng rủi ro, phát hiện rủi ro mới và đánh giá hiệu quả hành động ứng phó.</a:t>
                      </a:r>
                      <a:endParaRPr sz="3200">
                        <a:latin typeface="Calibri"/>
                        <a:ea typeface="Calibri"/>
                        <a:cs typeface="Calibri"/>
                        <a:sym typeface="Calibri"/>
                      </a:endParaRPr>
                    </a:p>
                  </a:txBody>
                  <a:tcPr marT="0" marB="0" marR="96450" marL="96450" anchor="ctr"/>
                </a:tc>
              </a:tr>
              <a:tr h="512700">
                <a:tc>
                  <a:txBody>
                    <a:bodyPr/>
                    <a:lstStyle/>
                    <a:p>
                      <a:pPr indent="0" lvl="0" marL="0" marR="0" rtl="0" algn="l">
                        <a:lnSpc>
                          <a:spcPct val="115000"/>
                        </a:lnSpc>
                        <a:spcBef>
                          <a:spcPts val="0"/>
                        </a:spcBef>
                        <a:spcAft>
                          <a:spcPts val="0"/>
                        </a:spcAft>
                        <a:buClr>
                          <a:schemeClr val="dk1"/>
                        </a:buClr>
                        <a:buSzPts val="2800"/>
                        <a:buFont typeface="Calibri"/>
                        <a:buNone/>
                      </a:pPr>
                      <a:r>
                        <a:rPr lang="en-US" sz="2800"/>
                        <a:t>Cập nhật kế hoạch rủi ro</a:t>
                      </a:r>
                      <a:endParaRPr sz="3200">
                        <a:latin typeface="Calibri"/>
                        <a:ea typeface="Calibri"/>
                        <a:cs typeface="Calibri"/>
                        <a:sym typeface="Calibri"/>
                      </a:endParaRPr>
                    </a:p>
                  </a:txBody>
                  <a:tcPr marT="0" marB="0" marR="96450" marL="9645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Điều chỉnh biện pháp ứng phó theo tình hình thực tế dự án.</a:t>
                      </a:r>
                      <a:endParaRPr sz="3200">
                        <a:latin typeface="Calibri"/>
                        <a:ea typeface="Calibri"/>
                        <a:cs typeface="Calibri"/>
                        <a:sym typeface="Calibri"/>
                      </a:endParaRPr>
                    </a:p>
                  </a:txBody>
                  <a:tcPr marT="0" marB="0" marR="96450" marL="96450" anchor="ctr"/>
                </a:tc>
              </a:tr>
              <a:tr h="512700">
                <a:tc>
                  <a:txBody>
                    <a:bodyPr/>
                    <a:lstStyle/>
                    <a:p>
                      <a:pPr indent="0" lvl="0" marL="0" marR="0" rtl="0" algn="l">
                        <a:lnSpc>
                          <a:spcPct val="115000"/>
                        </a:lnSpc>
                        <a:spcBef>
                          <a:spcPts val="0"/>
                        </a:spcBef>
                        <a:spcAft>
                          <a:spcPts val="0"/>
                        </a:spcAft>
                        <a:buClr>
                          <a:schemeClr val="dk1"/>
                        </a:buClr>
                        <a:buSzPts val="2800"/>
                        <a:buFont typeface="Calibri"/>
                        <a:buNone/>
                      </a:pPr>
                      <a:r>
                        <a:rPr lang="en-US" sz="2800"/>
                        <a:t>PM (Project Manager)</a:t>
                      </a:r>
                      <a:endParaRPr sz="3200">
                        <a:latin typeface="Calibri"/>
                        <a:ea typeface="Calibri"/>
                        <a:cs typeface="Calibri"/>
                        <a:sym typeface="Calibri"/>
                      </a:endParaRPr>
                    </a:p>
                  </a:txBody>
                  <a:tcPr marT="0" marB="0" marR="96450" marL="9645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Quản lý dự án – người chủ trì quy trình quản lý rủi ro và điều phối hành động.</a:t>
                      </a:r>
                      <a:endParaRPr sz="3200">
                        <a:latin typeface="Calibri"/>
                        <a:ea typeface="Calibri"/>
                        <a:cs typeface="Calibri"/>
                        <a:sym typeface="Calibri"/>
                      </a:endParaRPr>
                    </a:p>
                  </a:txBody>
                  <a:tcPr marT="0" marB="0" marR="96450" marL="96450" anchor="ctr"/>
                </a:tc>
              </a:tr>
              <a:tr h="895325">
                <a:tc>
                  <a:txBody>
                    <a:bodyPr/>
                    <a:lstStyle/>
                    <a:p>
                      <a:pPr indent="0" lvl="0" marL="0" marR="0" rtl="0" algn="l">
                        <a:lnSpc>
                          <a:spcPct val="115000"/>
                        </a:lnSpc>
                        <a:spcBef>
                          <a:spcPts val="0"/>
                        </a:spcBef>
                        <a:spcAft>
                          <a:spcPts val="0"/>
                        </a:spcAft>
                        <a:buClr>
                          <a:schemeClr val="dk1"/>
                        </a:buClr>
                        <a:buSzPts val="2800"/>
                        <a:buFont typeface="Calibri"/>
                        <a:buNone/>
                      </a:pPr>
                      <a:r>
                        <a:rPr lang="en-US" sz="2800"/>
                        <a:t>QA (Quality Assurance)</a:t>
                      </a:r>
                      <a:endParaRPr sz="3200">
                        <a:latin typeface="Calibri"/>
                        <a:ea typeface="Calibri"/>
                        <a:cs typeface="Calibri"/>
                        <a:sym typeface="Calibri"/>
                      </a:endParaRPr>
                    </a:p>
                  </a:txBody>
                  <a:tcPr marT="0" marB="0" marR="96450" marL="9645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Đơn vị đảm bảo chất lượng – giám sát quy trình và đánh giá rủi ro liên quan đến chất lượng.</a:t>
                      </a:r>
                      <a:endParaRPr sz="3200">
                        <a:latin typeface="Calibri"/>
                        <a:ea typeface="Calibri"/>
                        <a:cs typeface="Calibri"/>
                        <a:sym typeface="Calibri"/>
                      </a:endParaRPr>
                    </a:p>
                  </a:txBody>
                  <a:tcPr marT="0" marB="0" marR="96450" marL="96450" anchor="ctr"/>
                </a:tc>
              </a:tr>
            </a:tbl>
          </a:graphicData>
        </a:graphic>
      </p:graphicFrame>
    </p:spTree>
  </p:cSld>
  <p:clrMapOvr>
    <a:masterClrMapping/>
  </p:clrMapOvr>
  <p:transition spd="slow">
    <p:randomBar dir="ver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5"/>
                                        </p:tgtEl>
                                        <p:attrNameLst>
                                          <p:attrName>style.visibility</p:attrName>
                                        </p:attrNameLst>
                                      </p:cBhvr>
                                      <p:to>
                                        <p:strVal val="visible"/>
                                      </p:to>
                                    </p:set>
                                    <p:animEffect filter="fade" transition="in">
                                      <p:cBhvr>
                                        <p:cTn dur="500"/>
                                        <p:tgtEl>
                                          <p:spTgt spid="535"/>
                                        </p:tgtEl>
                                      </p:cBhvr>
                                    </p:animEffect>
                                  </p:childTnLst>
                                </p:cTn>
                              </p:par>
                            </p:childTnLst>
                          </p:cTn>
                        </p:par>
                        <p:par>
                          <p:cTn fill="hold">
                            <p:stCondLst>
                              <p:cond delay="500"/>
                            </p:stCondLst>
                            <p:childTnLst>
                              <p:par>
                                <p:cTn fill="hold" nodeType="afterEffect" presetClass="exit" presetID="10" presetSubtype="0">
                                  <p:stCondLst>
                                    <p:cond delay="1500"/>
                                  </p:stCondLst>
                                  <p:childTnLst>
                                    <p:animEffect filter="fade" transition="out">
                                      <p:cBhvr>
                                        <p:cTn dur="500"/>
                                        <p:tgtEl>
                                          <p:spTgt spid="535"/>
                                        </p:tgtEl>
                                      </p:cBhvr>
                                    </p:animEffect>
                                    <p:set>
                                      <p:cBhvr>
                                        <p:cTn dur="1" fill="hold">
                                          <p:stCondLst>
                                            <p:cond delay="500"/>
                                          </p:stCondLst>
                                        </p:cTn>
                                        <p:tgtEl>
                                          <p:spTgt spid="535"/>
                                        </p:tgtEl>
                                        <p:attrNameLst>
                                          <p:attrName>style.visibility</p:attrName>
                                        </p:attrNameLst>
                                      </p:cBhvr>
                                      <p:to>
                                        <p:strVal val="hidden"/>
                                      </p:to>
                                    </p:set>
                                  </p:childTnLst>
                                </p:cTn>
                              </p:par>
                              <p:par>
                                <p:cTn fill="hold" nodeType="withEffect" presetClass="entr" presetID="10" presetSubtype="0">
                                  <p:stCondLst>
                                    <p:cond delay="1500"/>
                                  </p:stCondLst>
                                  <p:childTnLst>
                                    <p:set>
                                      <p:cBhvr>
                                        <p:cTn dur="1" fill="hold">
                                          <p:stCondLst>
                                            <p:cond delay="0"/>
                                          </p:stCondLst>
                                        </p:cTn>
                                        <p:tgtEl>
                                          <p:spTgt spid="536"/>
                                        </p:tgtEl>
                                        <p:attrNameLst>
                                          <p:attrName>style.visibility</p:attrName>
                                        </p:attrNameLst>
                                      </p:cBhvr>
                                      <p:to>
                                        <p:strVal val="visible"/>
                                      </p:to>
                                    </p:set>
                                    <p:animEffect filter="fade" transition="in">
                                      <p:cBhvr>
                                        <p:cTn dur="500"/>
                                        <p:tgtEl>
                                          <p:spTgt spid="536"/>
                                        </p:tgtEl>
                                      </p:cBhvr>
                                    </p:animEffect>
                                  </p:childTnLst>
                                </p:cTn>
                              </p:par>
                            </p:childTnLst>
                          </p:cTn>
                        </p:par>
                        <p:par>
                          <p:cTn fill="hold">
                            <p:stCondLst>
                              <p:cond delay="1000"/>
                            </p:stCondLst>
                            <p:childTnLst>
                              <p:par>
                                <p:cTn fill="hold" nodeType="afterEffect" presetClass="exit" presetID="23" presetSubtype="32">
                                  <p:stCondLst>
                                    <p:cond delay="1500"/>
                                  </p:stCondLst>
                                  <p:childTnLst>
                                    <p:anim calcmode="lin" valueType="num">
                                      <p:cBhvr additive="base">
                                        <p:cTn dur="500"/>
                                        <p:tgtEl>
                                          <p:spTgt spid="536"/>
                                        </p:tgtEl>
                                        <p:attrNameLst>
                                          <p:attrName>ppt_w</p:attrName>
                                        </p:attrNameLst>
                                      </p:cBhvr>
                                      <p:tavLst>
                                        <p:tav fmla="" tm="0">
                                          <p:val>
                                            <p:strVal val="#ppt_w"/>
                                          </p:val>
                                        </p:tav>
                                        <p:tav fmla="" tm="100000">
                                          <p:val>
                                            <p:strVal val="0"/>
                                          </p:val>
                                        </p:tav>
                                      </p:tavLst>
                                    </p:anim>
                                    <p:anim calcmode="lin" valueType="num">
                                      <p:cBhvr additive="base">
                                        <p:cTn dur="500"/>
                                        <p:tgtEl>
                                          <p:spTgt spid="536"/>
                                        </p:tgtEl>
                                        <p:attrNameLst>
                                          <p:attrName>ppt_h</p:attrName>
                                        </p:attrNameLst>
                                      </p:cBhvr>
                                      <p:tavLst>
                                        <p:tav fmla="" tm="0">
                                          <p:val>
                                            <p:strVal val="#ppt_h"/>
                                          </p:val>
                                        </p:tav>
                                        <p:tav fmla="" tm="100000">
                                          <p:val>
                                            <p:strVal val="0"/>
                                          </p:val>
                                        </p:tav>
                                      </p:tavLst>
                                    </p:anim>
                                    <p:set>
                                      <p:cBhvr>
                                        <p:cTn dur="1" fill="hold">
                                          <p:stCondLst>
                                            <p:cond delay="500"/>
                                          </p:stCondLst>
                                        </p:cTn>
                                        <p:tgtEl>
                                          <p:spTgt spid="536"/>
                                        </p:tgtEl>
                                        <p:attrNameLst>
                                          <p:attrName>style.visibility</p:attrName>
                                        </p:attrNameLst>
                                      </p:cBhvr>
                                      <p:to>
                                        <p:strVal val="hidden"/>
                                      </p:to>
                                    </p:set>
                                  </p:childTnLst>
                                </p:cTn>
                              </p:par>
                              <p:par>
                                <p:cTn fill="hold" nodeType="withEffect" presetClass="entr" presetID="10" presetSubtype="0">
                                  <p:stCondLst>
                                    <p:cond delay="1500"/>
                                  </p:stCondLst>
                                  <p:childTnLst>
                                    <p:set>
                                      <p:cBhvr>
                                        <p:cTn dur="1" fill="hold">
                                          <p:stCondLst>
                                            <p:cond delay="0"/>
                                          </p:stCondLst>
                                        </p:cTn>
                                        <p:tgtEl>
                                          <p:spTgt spid="537"/>
                                        </p:tgtEl>
                                        <p:attrNameLst>
                                          <p:attrName>style.visibility</p:attrName>
                                        </p:attrNameLst>
                                      </p:cBhvr>
                                      <p:to>
                                        <p:strVal val="visible"/>
                                      </p:to>
                                    </p:set>
                                    <p:animEffect filter="fade" transition="in">
                                      <p:cBhvr>
                                        <p:cTn dur="500"/>
                                        <p:tgtEl>
                                          <p:spTgt spid="537"/>
                                        </p:tgtEl>
                                      </p:cBhvr>
                                    </p:animEffect>
                                  </p:childTnLst>
                                </p:cTn>
                              </p:par>
                            </p:childTnLst>
                          </p:cTn>
                        </p:par>
                        <p:par>
                          <p:cTn fill="hold">
                            <p:stCondLst>
                              <p:cond delay="1500"/>
                            </p:stCondLst>
                            <p:childTnLst>
                              <p:par>
                                <p:cTn fill="hold" nodeType="afterEffect" presetClass="exit" presetID="10" presetSubtype="0">
                                  <p:stCondLst>
                                    <p:cond delay="1500"/>
                                  </p:stCondLst>
                                  <p:childTnLst>
                                    <p:animEffect filter="fade" transition="out">
                                      <p:cBhvr>
                                        <p:cTn dur="500"/>
                                        <p:tgtEl>
                                          <p:spTgt spid="537"/>
                                        </p:tgtEl>
                                      </p:cBhvr>
                                    </p:animEffect>
                                    <p:set>
                                      <p:cBhvr>
                                        <p:cTn dur="1" fill="hold">
                                          <p:stCondLst>
                                            <p:cond delay="500"/>
                                          </p:stCondLst>
                                        </p:cTn>
                                        <p:tgtEl>
                                          <p:spTgt spid="537"/>
                                        </p:tgtEl>
                                        <p:attrNameLst>
                                          <p:attrName>style.visibility</p:attrName>
                                        </p:attrNameLst>
                                      </p:cBhvr>
                                      <p:to>
                                        <p:strVal val="hidden"/>
                                      </p:to>
                                    </p:set>
                                  </p:childTnLst>
                                </p:cTn>
                              </p:par>
                              <p:par>
                                <p:cTn fill="hold" nodeType="withEffect" presetClass="entr" presetID="10" presetSubtype="0">
                                  <p:stCondLst>
                                    <p:cond delay="1500"/>
                                  </p:stCondLst>
                                  <p:childTnLst>
                                    <p:set>
                                      <p:cBhvr>
                                        <p:cTn dur="1" fill="hold">
                                          <p:stCondLst>
                                            <p:cond delay="0"/>
                                          </p:stCondLst>
                                        </p:cTn>
                                        <p:tgtEl>
                                          <p:spTgt spid="538"/>
                                        </p:tgtEl>
                                        <p:attrNameLst>
                                          <p:attrName>style.visibility</p:attrName>
                                        </p:attrNameLst>
                                      </p:cBhvr>
                                      <p:to>
                                        <p:strVal val="visible"/>
                                      </p:to>
                                    </p:set>
                                    <p:animEffect filter="fade" transition="in">
                                      <p:cBhvr>
                                        <p:cTn dur="500"/>
                                        <p:tgtEl>
                                          <p:spTgt spid="538"/>
                                        </p:tgtEl>
                                      </p:cBhvr>
                                    </p:animEffect>
                                  </p:childTnLst>
                                </p:cTn>
                              </p:par>
                            </p:childTnLst>
                          </p:cTn>
                        </p:par>
                        <p:par>
                          <p:cTn fill="hold">
                            <p:stCondLst>
                              <p:cond delay="2000"/>
                            </p:stCondLst>
                            <p:childTnLst>
                              <p:par>
                                <p:cTn fill="hold" nodeType="afterEffect" presetClass="exit" presetID="23" presetSubtype="32">
                                  <p:stCondLst>
                                    <p:cond delay="1500"/>
                                  </p:stCondLst>
                                  <p:childTnLst>
                                    <p:anim calcmode="lin" valueType="num">
                                      <p:cBhvr additive="base">
                                        <p:cTn dur="500"/>
                                        <p:tgtEl>
                                          <p:spTgt spid="538"/>
                                        </p:tgtEl>
                                        <p:attrNameLst>
                                          <p:attrName>ppt_w</p:attrName>
                                        </p:attrNameLst>
                                      </p:cBhvr>
                                      <p:tavLst>
                                        <p:tav fmla="" tm="0">
                                          <p:val>
                                            <p:strVal val="#ppt_w"/>
                                          </p:val>
                                        </p:tav>
                                        <p:tav fmla="" tm="100000">
                                          <p:val>
                                            <p:strVal val="0"/>
                                          </p:val>
                                        </p:tav>
                                      </p:tavLst>
                                    </p:anim>
                                    <p:anim calcmode="lin" valueType="num">
                                      <p:cBhvr additive="base">
                                        <p:cTn dur="500"/>
                                        <p:tgtEl>
                                          <p:spTgt spid="538"/>
                                        </p:tgtEl>
                                        <p:attrNameLst>
                                          <p:attrName>ppt_h</p:attrName>
                                        </p:attrNameLst>
                                      </p:cBhvr>
                                      <p:tavLst>
                                        <p:tav fmla="" tm="0">
                                          <p:val>
                                            <p:strVal val="#ppt_h"/>
                                          </p:val>
                                        </p:tav>
                                        <p:tav fmla="" tm="100000">
                                          <p:val>
                                            <p:strVal val="0"/>
                                          </p:val>
                                        </p:tav>
                                      </p:tavLst>
                                    </p:anim>
                                    <p:set>
                                      <p:cBhvr>
                                        <p:cTn dur="1" fill="hold">
                                          <p:stCondLst>
                                            <p:cond delay="500"/>
                                          </p:stCondLst>
                                        </p:cTn>
                                        <p:tgtEl>
                                          <p:spTgt spid="538"/>
                                        </p:tgtEl>
                                        <p:attrNameLst>
                                          <p:attrName>style.visibility</p:attrName>
                                        </p:attrNameLst>
                                      </p:cBhvr>
                                      <p:to>
                                        <p:strVal val="hidden"/>
                                      </p:to>
                                    </p:set>
                                  </p:childTnLst>
                                </p:cTn>
                              </p:par>
                              <p:par>
                                <p:cTn fill="hold" nodeType="withEffect" presetClass="entr" presetID="10" presetSubtype="0">
                                  <p:stCondLst>
                                    <p:cond delay="1500"/>
                                  </p:stCondLst>
                                  <p:childTnLst>
                                    <p:set>
                                      <p:cBhvr>
                                        <p:cTn dur="1" fill="hold">
                                          <p:stCondLst>
                                            <p:cond delay="0"/>
                                          </p:stCondLst>
                                        </p:cTn>
                                        <p:tgtEl>
                                          <p:spTgt spid="539"/>
                                        </p:tgtEl>
                                        <p:attrNameLst>
                                          <p:attrName>style.visibility</p:attrName>
                                        </p:attrNameLst>
                                      </p:cBhvr>
                                      <p:to>
                                        <p:strVal val="visible"/>
                                      </p:to>
                                    </p:set>
                                    <p:animEffect filter="fade" transition="in">
                                      <p:cBhvr>
                                        <p:cTn dur="500"/>
                                        <p:tgtEl>
                                          <p:spTgt spid="539"/>
                                        </p:tgtEl>
                                      </p:cBhvr>
                                    </p:animEffect>
                                  </p:childTnLst>
                                </p:cTn>
                              </p:par>
                            </p:childTnLst>
                          </p:cTn>
                        </p:par>
                        <p:par>
                          <p:cTn fill="hold">
                            <p:stCondLst>
                              <p:cond delay="2500"/>
                            </p:stCondLst>
                            <p:childTnLst>
                              <p:par>
                                <p:cTn fill="hold" nodeType="afterEffect" presetClass="exit" presetID="10" presetSubtype="0">
                                  <p:stCondLst>
                                    <p:cond delay="1500"/>
                                  </p:stCondLst>
                                  <p:childTnLst>
                                    <p:animEffect filter="fade" transition="out">
                                      <p:cBhvr>
                                        <p:cTn dur="500"/>
                                        <p:tgtEl>
                                          <p:spTgt spid="539"/>
                                        </p:tgtEl>
                                      </p:cBhvr>
                                    </p:animEffect>
                                    <p:set>
                                      <p:cBhvr>
                                        <p:cTn dur="1" fill="hold">
                                          <p:stCondLst>
                                            <p:cond delay="500"/>
                                          </p:stCondLst>
                                        </p:cTn>
                                        <p:tgtEl>
                                          <p:spTgt spid="539"/>
                                        </p:tgtEl>
                                        <p:attrNameLst>
                                          <p:attrName>style.visibility</p:attrName>
                                        </p:attrNameLst>
                                      </p:cBhvr>
                                      <p:to>
                                        <p:strVal val="hidden"/>
                                      </p:to>
                                    </p:set>
                                  </p:childTnLst>
                                </p:cTn>
                              </p:par>
                              <p:par>
                                <p:cTn fill="hold" nodeType="withEffect" presetClass="entr" presetID="10" presetSubtype="0">
                                  <p:stCondLst>
                                    <p:cond delay="1500"/>
                                  </p:stCondLst>
                                  <p:childTnLst>
                                    <p:set>
                                      <p:cBhvr>
                                        <p:cTn dur="1" fill="hold">
                                          <p:stCondLst>
                                            <p:cond delay="0"/>
                                          </p:stCondLst>
                                        </p:cTn>
                                        <p:tgtEl>
                                          <p:spTgt spid="540"/>
                                        </p:tgtEl>
                                        <p:attrNameLst>
                                          <p:attrName>style.visibility</p:attrName>
                                        </p:attrNameLst>
                                      </p:cBhvr>
                                      <p:to>
                                        <p:strVal val="visible"/>
                                      </p:to>
                                    </p:set>
                                    <p:animEffect filter="fade" transition="in">
                                      <p:cBhvr>
                                        <p:cTn dur="500"/>
                                        <p:tgtEl>
                                          <p:spTgt spid="5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44" name="Shape 544"/>
        <p:cNvGrpSpPr/>
        <p:nvPr/>
      </p:nvGrpSpPr>
      <p:grpSpPr>
        <a:xfrm>
          <a:off x="0" y="0"/>
          <a:ext cx="0" cy="0"/>
          <a:chOff x="0" y="0"/>
          <a:chExt cx="0" cy="0"/>
        </a:xfrm>
      </p:grpSpPr>
      <p:sp>
        <p:nvSpPr>
          <p:cNvPr id="545" name="Google Shape;545;p43"/>
          <p:cNvSpPr/>
          <p:nvPr/>
        </p:nvSpPr>
        <p:spPr>
          <a:xfrm>
            <a:off x="0" y="0"/>
            <a:ext cx="18288000" cy="10287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6" name="Google Shape;546;p43"/>
          <p:cNvSpPr/>
          <p:nvPr/>
        </p:nvSpPr>
        <p:spPr>
          <a:xfrm>
            <a:off x="0" y="0"/>
            <a:ext cx="3020335" cy="10287000"/>
          </a:xfrm>
          <a:prstGeom prst="rect">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7" name="Google Shape;547;p43"/>
          <p:cNvSpPr/>
          <p:nvPr/>
        </p:nvSpPr>
        <p:spPr>
          <a:xfrm>
            <a:off x="960120" y="3111544"/>
            <a:ext cx="4128531" cy="4063913"/>
          </a:xfrm>
          <a:prstGeom prst="ellipse">
            <a:avLst/>
          </a:prstGeom>
          <a:solidFill>
            <a:srgbClr val="262626"/>
          </a:solidFill>
          <a:ln cap="flat" cmpd="thinThick" w="174625">
            <a:solidFill>
              <a:srgbClr val="262626"/>
            </a:solidFill>
            <a:prstDash val="solid"/>
            <a:round/>
            <a:headEnd len="sm" w="sm" type="none"/>
            <a:tailEnd len="sm" w="sm" type="none"/>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None/>
            </a:pPr>
            <a:r>
              <a:rPr b="1" lang="en-US" sz="3900" u="none">
                <a:solidFill>
                  <a:srgbClr val="FFFFFF"/>
                </a:solidFill>
                <a:latin typeface="Calibri"/>
                <a:ea typeface="Calibri"/>
                <a:cs typeface="Calibri"/>
                <a:sym typeface="Calibri"/>
              </a:rPr>
              <a:t>KẾ HOẠCH LÀM VIỆC</a:t>
            </a:r>
            <a:endParaRPr/>
          </a:p>
        </p:txBody>
      </p:sp>
      <p:graphicFrame>
        <p:nvGraphicFramePr>
          <p:cNvPr id="548" name="Google Shape;548;p43"/>
          <p:cNvGraphicFramePr/>
          <p:nvPr/>
        </p:nvGraphicFramePr>
        <p:xfrm>
          <a:off x="5529943" y="0"/>
          <a:ext cx="3000000" cy="3000000"/>
        </p:xfrm>
        <a:graphic>
          <a:graphicData uri="http://schemas.openxmlformats.org/drawingml/2006/table">
            <a:tbl>
              <a:tblPr bandRow="1" firstCol="1" firstRow="1">
                <a:noFill/>
                <a:tableStyleId>{2485CD58-AB63-4994-9188-4E79A29DB4F4}</a:tableStyleId>
              </a:tblPr>
              <a:tblGrid>
                <a:gridCol w="1458675"/>
                <a:gridCol w="7685850"/>
                <a:gridCol w="3613525"/>
              </a:tblGrid>
              <a:tr h="1870450">
                <a:tc>
                  <a:txBody>
                    <a:bodyPr/>
                    <a:lstStyle/>
                    <a:p>
                      <a:pPr indent="0" lvl="0" marL="0" marR="0" rtl="0" algn="ctr">
                        <a:lnSpc>
                          <a:spcPct val="115000"/>
                        </a:lnSpc>
                        <a:spcBef>
                          <a:spcPts val="0"/>
                        </a:spcBef>
                        <a:spcAft>
                          <a:spcPts val="0"/>
                        </a:spcAft>
                        <a:buClr>
                          <a:schemeClr val="dk1"/>
                        </a:buClr>
                        <a:buSzPts val="3200"/>
                        <a:buFont typeface="Calibri"/>
                        <a:buNone/>
                      </a:pPr>
                      <a:r>
                        <a:rPr lang="en-US" sz="3200"/>
                        <a:t>STT</a:t>
                      </a:r>
                      <a:endParaRPr sz="2700">
                        <a:latin typeface="Calibri"/>
                        <a:ea typeface="Calibri"/>
                        <a:cs typeface="Calibri"/>
                        <a:sym typeface="Calibri"/>
                      </a:endParaRPr>
                    </a:p>
                  </a:txBody>
                  <a:tcPr marT="0" marB="0" marR="155975" marL="155975" anchor="ctr"/>
                </a:tc>
                <a:tc>
                  <a:txBody>
                    <a:bodyPr/>
                    <a:lstStyle/>
                    <a:p>
                      <a:pPr indent="0" lvl="0" marL="0" marR="0" rtl="0" algn="ctr">
                        <a:lnSpc>
                          <a:spcPct val="115000"/>
                        </a:lnSpc>
                        <a:spcBef>
                          <a:spcPts val="0"/>
                        </a:spcBef>
                        <a:spcAft>
                          <a:spcPts val="0"/>
                        </a:spcAft>
                        <a:buClr>
                          <a:schemeClr val="dk1"/>
                        </a:buClr>
                        <a:buSzPts val="3200"/>
                        <a:buFont typeface="Calibri"/>
                        <a:buNone/>
                      </a:pPr>
                      <a:r>
                        <a:rPr lang="en-US" sz="3200"/>
                        <a:t>Nội dung công việc</a:t>
                      </a:r>
                      <a:endParaRPr sz="2700">
                        <a:latin typeface="Calibri"/>
                        <a:ea typeface="Calibri"/>
                        <a:cs typeface="Calibri"/>
                        <a:sym typeface="Calibri"/>
                      </a:endParaRPr>
                    </a:p>
                  </a:txBody>
                  <a:tcPr marT="0" marB="0" marR="155975" marL="155975" anchor="ctr"/>
                </a:tc>
                <a:tc>
                  <a:txBody>
                    <a:bodyPr/>
                    <a:lstStyle/>
                    <a:p>
                      <a:pPr indent="0" lvl="0" marL="0" marR="0" rtl="0" algn="ctr">
                        <a:lnSpc>
                          <a:spcPct val="115000"/>
                        </a:lnSpc>
                        <a:spcBef>
                          <a:spcPts val="0"/>
                        </a:spcBef>
                        <a:spcAft>
                          <a:spcPts val="0"/>
                        </a:spcAft>
                        <a:buClr>
                          <a:schemeClr val="dk1"/>
                        </a:buClr>
                        <a:buSzPts val="3200"/>
                        <a:buFont typeface="Calibri"/>
                        <a:buNone/>
                      </a:pPr>
                      <a:r>
                        <a:rPr lang="en-US" sz="3200"/>
                        <a:t>Người thực hiện</a:t>
                      </a:r>
                      <a:endParaRPr sz="2700">
                        <a:latin typeface="Calibri"/>
                        <a:ea typeface="Calibri"/>
                        <a:cs typeface="Calibri"/>
                        <a:sym typeface="Calibri"/>
                      </a:endParaRPr>
                    </a:p>
                  </a:txBody>
                  <a:tcPr marT="0" marB="0" marR="155975" marL="155975" anchor="ctr"/>
                </a:tc>
              </a:tr>
              <a:tr h="934725">
                <a:tc>
                  <a:txBody>
                    <a:bodyPr/>
                    <a:lstStyle/>
                    <a:p>
                      <a:pPr indent="0" lvl="0" marL="0" marR="0" rtl="0" algn="ctr">
                        <a:lnSpc>
                          <a:spcPct val="115000"/>
                        </a:lnSpc>
                        <a:spcBef>
                          <a:spcPts val="0"/>
                        </a:spcBef>
                        <a:spcAft>
                          <a:spcPts val="0"/>
                        </a:spcAft>
                        <a:buClr>
                          <a:schemeClr val="dk1"/>
                        </a:buClr>
                        <a:buSzPts val="3200"/>
                        <a:buFont typeface="Calibri"/>
                        <a:buNone/>
                      </a:pPr>
                      <a:r>
                        <a:rPr lang="en-US" sz="3200"/>
                        <a:t>1</a:t>
                      </a:r>
                      <a:endParaRPr sz="2700">
                        <a:latin typeface="Calibri"/>
                        <a:ea typeface="Calibri"/>
                        <a:cs typeface="Calibri"/>
                        <a:sym typeface="Calibri"/>
                      </a:endParaRPr>
                    </a:p>
                  </a:txBody>
                  <a:tcPr marT="0" marB="0" marR="155975" marL="1559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Xác định yêu cầu, mục tiêu dự án</a:t>
                      </a:r>
                      <a:endParaRPr sz="2700">
                        <a:latin typeface="Calibri"/>
                        <a:ea typeface="Calibri"/>
                        <a:cs typeface="Calibri"/>
                        <a:sym typeface="Calibri"/>
                      </a:endParaRPr>
                    </a:p>
                  </a:txBody>
                  <a:tcPr marT="0" marB="0" marR="155975" marL="1559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Khách hàng</a:t>
                      </a:r>
                      <a:endParaRPr sz="2700">
                        <a:latin typeface="Calibri"/>
                        <a:ea typeface="Calibri"/>
                        <a:cs typeface="Calibri"/>
                        <a:sym typeface="Calibri"/>
                      </a:endParaRPr>
                    </a:p>
                  </a:txBody>
                  <a:tcPr marT="0" marB="0" marR="155975" marL="155975" anchor="ctr"/>
                </a:tc>
              </a:tr>
              <a:tr h="1870450">
                <a:tc>
                  <a:txBody>
                    <a:bodyPr/>
                    <a:lstStyle/>
                    <a:p>
                      <a:pPr indent="0" lvl="0" marL="0" marR="0" rtl="0" algn="ctr">
                        <a:lnSpc>
                          <a:spcPct val="115000"/>
                        </a:lnSpc>
                        <a:spcBef>
                          <a:spcPts val="0"/>
                        </a:spcBef>
                        <a:spcAft>
                          <a:spcPts val="0"/>
                        </a:spcAft>
                        <a:buClr>
                          <a:schemeClr val="dk1"/>
                        </a:buClr>
                        <a:buSzPts val="3200"/>
                        <a:buFont typeface="Calibri"/>
                        <a:buNone/>
                      </a:pPr>
                      <a:r>
                        <a:rPr lang="en-US" sz="3200"/>
                        <a:t>2</a:t>
                      </a:r>
                      <a:endParaRPr sz="2700">
                        <a:latin typeface="Calibri"/>
                        <a:ea typeface="Calibri"/>
                        <a:cs typeface="Calibri"/>
                        <a:sym typeface="Calibri"/>
                      </a:endParaRPr>
                    </a:p>
                  </a:txBody>
                  <a:tcPr marT="0" marB="0" marR="155975" marL="1559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Lập kế hoạch, phân bổ ngân sách, tài nguyên</a:t>
                      </a:r>
                      <a:endParaRPr sz="2700">
                        <a:latin typeface="Calibri"/>
                        <a:ea typeface="Calibri"/>
                        <a:cs typeface="Calibri"/>
                        <a:sym typeface="Calibri"/>
                      </a:endParaRPr>
                    </a:p>
                  </a:txBody>
                  <a:tcPr marT="0" marB="0" marR="155975" marL="1559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Quản lý dự án</a:t>
                      </a:r>
                      <a:endParaRPr sz="2700">
                        <a:latin typeface="Calibri"/>
                        <a:ea typeface="Calibri"/>
                        <a:cs typeface="Calibri"/>
                        <a:sym typeface="Calibri"/>
                      </a:endParaRPr>
                    </a:p>
                  </a:txBody>
                  <a:tcPr marT="0" marB="0" marR="155975" marL="155975" anchor="ctr"/>
                </a:tc>
              </a:tr>
              <a:tr h="1870450">
                <a:tc>
                  <a:txBody>
                    <a:bodyPr/>
                    <a:lstStyle/>
                    <a:p>
                      <a:pPr indent="0" lvl="0" marL="0" marR="0" rtl="0" algn="ctr">
                        <a:lnSpc>
                          <a:spcPct val="115000"/>
                        </a:lnSpc>
                        <a:spcBef>
                          <a:spcPts val="0"/>
                        </a:spcBef>
                        <a:spcAft>
                          <a:spcPts val="0"/>
                        </a:spcAft>
                        <a:buClr>
                          <a:schemeClr val="dk1"/>
                        </a:buClr>
                        <a:buSzPts val="3200"/>
                        <a:buFont typeface="Calibri"/>
                        <a:buNone/>
                      </a:pPr>
                      <a:r>
                        <a:rPr lang="en-US" sz="3200"/>
                        <a:t>3</a:t>
                      </a:r>
                      <a:endParaRPr sz="2700">
                        <a:latin typeface="Calibri"/>
                        <a:ea typeface="Calibri"/>
                        <a:cs typeface="Calibri"/>
                        <a:sym typeface="Calibri"/>
                      </a:endParaRPr>
                    </a:p>
                  </a:txBody>
                  <a:tcPr marT="0" marB="0" marR="155975" marL="1559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Thiết kế giải pháp, lập trình &amp; kiểm thử</a:t>
                      </a:r>
                      <a:endParaRPr sz="2700">
                        <a:latin typeface="Calibri"/>
                        <a:ea typeface="Calibri"/>
                        <a:cs typeface="Calibri"/>
                        <a:sym typeface="Calibri"/>
                      </a:endParaRPr>
                    </a:p>
                  </a:txBody>
                  <a:tcPr marT="0" marB="0" marR="155975" marL="1559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Nhóm dự án</a:t>
                      </a:r>
                      <a:endParaRPr sz="2700">
                        <a:latin typeface="Calibri"/>
                        <a:ea typeface="Calibri"/>
                        <a:cs typeface="Calibri"/>
                        <a:sym typeface="Calibri"/>
                      </a:endParaRPr>
                    </a:p>
                  </a:txBody>
                  <a:tcPr marT="0" marB="0" marR="155975" marL="155975" anchor="ctr"/>
                </a:tc>
              </a:tr>
              <a:tr h="1870450">
                <a:tc>
                  <a:txBody>
                    <a:bodyPr/>
                    <a:lstStyle/>
                    <a:p>
                      <a:pPr indent="0" lvl="0" marL="0" marR="0" rtl="0" algn="ctr">
                        <a:lnSpc>
                          <a:spcPct val="115000"/>
                        </a:lnSpc>
                        <a:spcBef>
                          <a:spcPts val="0"/>
                        </a:spcBef>
                        <a:spcAft>
                          <a:spcPts val="0"/>
                        </a:spcAft>
                        <a:buClr>
                          <a:schemeClr val="dk1"/>
                        </a:buClr>
                        <a:buSzPts val="3200"/>
                        <a:buFont typeface="Calibri"/>
                        <a:buNone/>
                      </a:pPr>
                      <a:r>
                        <a:rPr lang="en-US" sz="3200"/>
                        <a:t>4</a:t>
                      </a:r>
                      <a:endParaRPr sz="2700">
                        <a:latin typeface="Calibri"/>
                        <a:ea typeface="Calibri"/>
                        <a:cs typeface="Calibri"/>
                        <a:sym typeface="Calibri"/>
                      </a:endParaRPr>
                    </a:p>
                  </a:txBody>
                  <a:tcPr marT="0" marB="0" marR="155975" marL="1559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Đánh giá chất lượng, chỉnh sửa, chuẩn bị nghiệm thu</a:t>
                      </a:r>
                      <a:endParaRPr sz="2700">
                        <a:latin typeface="Calibri"/>
                        <a:ea typeface="Calibri"/>
                        <a:cs typeface="Calibri"/>
                        <a:sym typeface="Calibri"/>
                      </a:endParaRPr>
                    </a:p>
                  </a:txBody>
                  <a:tcPr marT="0" marB="0" marR="155975" marL="1559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Quản lý dự án + Khách hàng</a:t>
                      </a:r>
                      <a:endParaRPr sz="2700">
                        <a:latin typeface="Calibri"/>
                        <a:ea typeface="Calibri"/>
                        <a:cs typeface="Calibri"/>
                        <a:sym typeface="Calibri"/>
                      </a:endParaRPr>
                    </a:p>
                  </a:txBody>
                  <a:tcPr marT="0" marB="0" marR="155975" marL="155975" anchor="ctr"/>
                </a:tc>
              </a:tr>
              <a:tr h="1870450">
                <a:tc>
                  <a:txBody>
                    <a:bodyPr/>
                    <a:lstStyle/>
                    <a:p>
                      <a:pPr indent="0" lvl="0" marL="0" marR="0" rtl="0" algn="ctr">
                        <a:lnSpc>
                          <a:spcPct val="115000"/>
                        </a:lnSpc>
                        <a:spcBef>
                          <a:spcPts val="0"/>
                        </a:spcBef>
                        <a:spcAft>
                          <a:spcPts val="0"/>
                        </a:spcAft>
                        <a:buClr>
                          <a:schemeClr val="dk1"/>
                        </a:buClr>
                        <a:buSzPts val="3200"/>
                        <a:buFont typeface="Calibri"/>
                        <a:buNone/>
                      </a:pPr>
                      <a:r>
                        <a:rPr lang="en-US" sz="3200"/>
                        <a:t>5</a:t>
                      </a:r>
                      <a:endParaRPr sz="2700">
                        <a:latin typeface="Calibri"/>
                        <a:ea typeface="Calibri"/>
                        <a:cs typeface="Calibri"/>
                        <a:sym typeface="Calibri"/>
                      </a:endParaRPr>
                    </a:p>
                  </a:txBody>
                  <a:tcPr marT="0" marB="0" marR="155975" marL="1559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Nghiệm thu và bàn giao dự án chính thức</a:t>
                      </a:r>
                      <a:endParaRPr sz="2700">
                        <a:latin typeface="Calibri"/>
                        <a:ea typeface="Calibri"/>
                        <a:cs typeface="Calibri"/>
                        <a:sym typeface="Calibri"/>
                      </a:endParaRPr>
                    </a:p>
                  </a:txBody>
                  <a:tcPr marT="0" marB="0" marR="155975" marL="1559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Quản lý dự án + Khách hàng</a:t>
                      </a:r>
                      <a:endParaRPr sz="2700">
                        <a:latin typeface="Calibri"/>
                        <a:ea typeface="Calibri"/>
                        <a:cs typeface="Calibri"/>
                        <a:sym typeface="Calibri"/>
                      </a:endParaRPr>
                    </a:p>
                  </a:txBody>
                  <a:tcPr marT="0" marB="0" marR="155975" marL="155975" anchor="ctr"/>
                </a:tc>
              </a:tr>
            </a:tbl>
          </a:graphicData>
        </a:graphic>
      </p:graphicFrame>
      <p:graphicFrame>
        <p:nvGraphicFramePr>
          <p:cNvPr id="549" name="Google Shape;549;p43"/>
          <p:cNvGraphicFramePr/>
          <p:nvPr/>
        </p:nvGraphicFramePr>
        <p:xfrm>
          <a:off x="5529944" y="8170"/>
          <a:ext cx="3000000" cy="3000000"/>
        </p:xfrm>
        <a:graphic>
          <a:graphicData uri="http://schemas.openxmlformats.org/drawingml/2006/table">
            <a:tbl>
              <a:tblPr bandRow="1" firstCol="1" firstRow="1">
                <a:noFill/>
                <a:tableStyleId>{FF4552BA-3030-455D-A300-E64F4E40D831}</a:tableStyleId>
              </a:tblPr>
              <a:tblGrid>
                <a:gridCol w="1040900"/>
                <a:gridCol w="4984525"/>
                <a:gridCol w="3893625"/>
                <a:gridCol w="2839025"/>
              </a:tblGrid>
              <a:tr h="708400">
                <a:tc>
                  <a:txBody>
                    <a:bodyPr/>
                    <a:lstStyle/>
                    <a:p>
                      <a:pPr indent="0" lvl="0" marL="0" marR="0" rtl="0" algn="ctr">
                        <a:lnSpc>
                          <a:spcPct val="115000"/>
                        </a:lnSpc>
                        <a:spcBef>
                          <a:spcPts val="0"/>
                        </a:spcBef>
                        <a:spcAft>
                          <a:spcPts val="0"/>
                        </a:spcAft>
                        <a:buClr>
                          <a:schemeClr val="lt1"/>
                        </a:buClr>
                        <a:buSzPts val="2800"/>
                        <a:buFont typeface="Calibri"/>
                        <a:buNone/>
                      </a:pPr>
                      <a:r>
                        <a:rPr b="1" lang="en-US" sz="2800" cap="none">
                          <a:solidFill>
                            <a:schemeClr val="lt1"/>
                          </a:solidFill>
                        </a:rPr>
                        <a:t>STT</a:t>
                      </a:r>
                      <a:endParaRPr b="1" sz="2800" cap="none">
                        <a:solidFill>
                          <a:schemeClr val="lt1"/>
                        </a:solidFill>
                        <a:latin typeface="Calibri"/>
                        <a:ea typeface="Calibri"/>
                        <a:cs typeface="Calibri"/>
                        <a:sym typeface="Calibri"/>
                      </a:endParaRPr>
                    </a:p>
                  </a:txBody>
                  <a:tcPr marT="102550" marB="102550" marR="51275" marL="71775" anchor="ctr"/>
                </a:tc>
                <a:tc>
                  <a:txBody>
                    <a:bodyPr/>
                    <a:lstStyle/>
                    <a:p>
                      <a:pPr indent="0" lvl="0" marL="0" marR="0" rtl="0" algn="ctr">
                        <a:lnSpc>
                          <a:spcPct val="115000"/>
                        </a:lnSpc>
                        <a:spcBef>
                          <a:spcPts val="0"/>
                        </a:spcBef>
                        <a:spcAft>
                          <a:spcPts val="0"/>
                        </a:spcAft>
                        <a:buClr>
                          <a:schemeClr val="lt1"/>
                        </a:buClr>
                        <a:buSzPts val="2800"/>
                        <a:buFont typeface="Calibri"/>
                        <a:buNone/>
                      </a:pPr>
                      <a:r>
                        <a:rPr b="1" lang="en-US" sz="2800" cap="none">
                          <a:solidFill>
                            <a:schemeClr val="lt1"/>
                          </a:solidFill>
                        </a:rPr>
                        <a:t>Nội dung công việc</a:t>
                      </a:r>
                      <a:endParaRPr b="1" sz="2800" cap="none">
                        <a:solidFill>
                          <a:schemeClr val="lt1"/>
                        </a:solidFill>
                        <a:latin typeface="Calibri"/>
                        <a:ea typeface="Calibri"/>
                        <a:cs typeface="Calibri"/>
                        <a:sym typeface="Calibri"/>
                      </a:endParaRPr>
                    </a:p>
                  </a:txBody>
                  <a:tcPr marT="102550" marB="102550" marR="51275" marL="71775" anchor="ctr"/>
                </a:tc>
                <a:tc>
                  <a:txBody>
                    <a:bodyPr/>
                    <a:lstStyle/>
                    <a:p>
                      <a:pPr indent="0" lvl="0" marL="0" marR="0" rtl="0" algn="ctr">
                        <a:lnSpc>
                          <a:spcPct val="115000"/>
                        </a:lnSpc>
                        <a:spcBef>
                          <a:spcPts val="0"/>
                        </a:spcBef>
                        <a:spcAft>
                          <a:spcPts val="0"/>
                        </a:spcAft>
                        <a:buClr>
                          <a:schemeClr val="lt1"/>
                        </a:buClr>
                        <a:buSzPts val="2800"/>
                        <a:buFont typeface="Calibri"/>
                        <a:buNone/>
                      </a:pPr>
                      <a:r>
                        <a:rPr b="1" lang="en-US" sz="2800" cap="none">
                          <a:solidFill>
                            <a:schemeClr val="lt1"/>
                          </a:solidFill>
                        </a:rPr>
                        <a:t>Người thực hiện</a:t>
                      </a:r>
                      <a:endParaRPr b="1" sz="2800" cap="none">
                        <a:solidFill>
                          <a:schemeClr val="lt1"/>
                        </a:solidFill>
                        <a:latin typeface="Calibri"/>
                        <a:ea typeface="Calibri"/>
                        <a:cs typeface="Calibri"/>
                        <a:sym typeface="Calibri"/>
                      </a:endParaRPr>
                    </a:p>
                  </a:txBody>
                  <a:tcPr marT="102550" marB="102550" marR="51275" marL="71775" anchor="ctr"/>
                </a:tc>
                <a:tc>
                  <a:txBody>
                    <a:bodyPr/>
                    <a:lstStyle/>
                    <a:p>
                      <a:pPr indent="0" lvl="0" marL="0" marR="0" rtl="0" algn="ctr">
                        <a:lnSpc>
                          <a:spcPct val="115000"/>
                        </a:lnSpc>
                        <a:spcBef>
                          <a:spcPts val="0"/>
                        </a:spcBef>
                        <a:spcAft>
                          <a:spcPts val="0"/>
                        </a:spcAft>
                        <a:buClr>
                          <a:schemeClr val="lt1"/>
                        </a:buClr>
                        <a:buSzPts val="2800"/>
                        <a:buFont typeface="Calibri"/>
                        <a:buNone/>
                      </a:pPr>
                      <a:r>
                        <a:rPr b="1" lang="en-US" sz="2800" cap="none">
                          <a:solidFill>
                            <a:schemeClr val="lt1"/>
                          </a:solidFill>
                        </a:rPr>
                        <a:t>Thời gian (giờ)</a:t>
                      </a:r>
                      <a:endParaRPr b="1" sz="2800" cap="none">
                        <a:solidFill>
                          <a:schemeClr val="lt1"/>
                        </a:solidFill>
                        <a:latin typeface="Calibri"/>
                        <a:ea typeface="Calibri"/>
                        <a:cs typeface="Calibri"/>
                        <a:sym typeface="Calibri"/>
                      </a:endParaRPr>
                    </a:p>
                  </a:txBody>
                  <a:tcPr marT="102550" marB="102550" marR="51275" marL="71775" anchor="ctr"/>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1</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Nhận yêu cầu</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0.5</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2</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Nhận yêu cầu chỉnh sách bảo mật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0.5</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3</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Xác định phạm vi</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1</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4</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Thử nghiệm tấn công</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8</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5</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Đánh giá rủi ro</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2</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6</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Xử lý sự cố</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24</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7</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Triển khai kiểm soát bảo mật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24</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8</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Thực hiện cải tiến</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Phòng IT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48</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9</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Xác định chính sách bảo mật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Ban lãnh đạo</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24</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10</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Tiếp nhận phương án giải quyết</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Ban lãnh đạo</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0.5</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11</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Đánh giá phương án giải pháp</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Ban lãnh đạo</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12</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Bổ sung ý kiến</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Ban lãnh đạo</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12</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13</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Yêu cầu tiến hành triển khai</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Ban lãnh đạo</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0.5</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14</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Bổ nhiệm công việc</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Bộ phận kiểm soát nội bộ</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12</a:t>
                      </a:r>
                      <a:endParaRPr sz="2000" cap="none">
                        <a:solidFill>
                          <a:schemeClr val="dk1"/>
                        </a:solidFill>
                        <a:latin typeface="Calibri"/>
                        <a:ea typeface="Calibri"/>
                        <a:cs typeface="Calibri"/>
                        <a:sym typeface="Calibri"/>
                      </a:endParaRPr>
                    </a:p>
                  </a:txBody>
                  <a:tcPr marT="95275" marB="102550" marR="51275" marL="71775"/>
                </a:tc>
              </a:tr>
              <a:tr h="638575">
                <a:tc>
                  <a:txBody>
                    <a:bodyPr/>
                    <a:lstStyle/>
                    <a:p>
                      <a:pPr indent="0" lvl="0" marL="0" marR="0" rtl="0" algn="ctr">
                        <a:lnSpc>
                          <a:spcPct val="115000"/>
                        </a:lnSpc>
                        <a:spcBef>
                          <a:spcPts val="0"/>
                        </a:spcBef>
                        <a:spcAft>
                          <a:spcPts val="0"/>
                        </a:spcAft>
                        <a:buClr>
                          <a:schemeClr val="dk1"/>
                        </a:buClr>
                        <a:buSzPts val="2000"/>
                        <a:buFont typeface="Calibri"/>
                        <a:buNone/>
                      </a:pPr>
                      <a:r>
                        <a:rPr b="1" lang="en-US" sz="2000" cap="none">
                          <a:solidFill>
                            <a:schemeClr val="dk1"/>
                          </a:solidFill>
                        </a:rPr>
                        <a:t>15</a:t>
                      </a:r>
                      <a:endParaRPr b="1"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Triển khai công việc</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Bộ phận kiểm soát nội bộ</a:t>
                      </a:r>
                      <a:endParaRPr sz="2000" cap="none">
                        <a:solidFill>
                          <a:schemeClr val="dk1"/>
                        </a:solidFill>
                        <a:latin typeface="Calibri"/>
                        <a:ea typeface="Calibri"/>
                        <a:cs typeface="Calibri"/>
                        <a:sym typeface="Calibri"/>
                      </a:endParaRPr>
                    </a:p>
                  </a:txBody>
                  <a:tcPr marT="95275" marB="102550" marR="51275" marL="71775"/>
                </a:tc>
                <a:tc>
                  <a:txBody>
                    <a:bodyPr/>
                    <a:lstStyle/>
                    <a:p>
                      <a:pPr indent="0" lvl="0" marL="0" marR="0" rtl="0" algn="l">
                        <a:lnSpc>
                          <a:spcPct val="115000"/>
                        </a:lnSpc>
                        <a:spcBef>
                          <a:spcPts val="0"/>
                        </a:spcBef>
                        <a:spcAft>
                          <a:spcPts val="0"/>
                        </a:spcAft>
                        <a:buClr>
                          <a:schemeClr val="dk1"/>
                        </a:buClr>
                        <a:buSzPts val="2000"/>
                        <a:buFont typeface="Calibri"/>
                        <a:buNone/>
                      </a:pPr>
                      <a:r>
                        <a:rPr lang="en-US" sz="2000" cap="none">
                          <a:solidFill>
                            <a:schemeClr val="dk1"/>
                          </a:solidFill>
                        </a:rPr>
                        <a:t>48</a:t>
                      </a:r>
                      <a:endParaRPr sz="2000" cap="none">
                        <a:solidFill>
                          <a:schemeClr val="dk1"/>
                        </a:solidFill>
                        <a:latin typeface="Calibri"/>
                        <a:ea typeface="Calibri"/>
                        <a:cs typeface="Calibri"/>
                        <a:sym typeface="Calibri"/>
                      </a:endParaRPr>
                    </a:p>
                  </a:txBody>
                  <a:tcPr marT="95275" marB="102550" marR="51275" marL="71775"/>
                </a:tc>
              </a:tr>
            </a:tbl>
          </a:graphicData>
        </a:graphic>
      </p:graphicFrame>
      <p:graphicFrame>
        <p:nvGraphicFramePr>
          <p:cNvPr id="550" name="Google Shape;550;p43"/>
          <p:cNvGraphicFramePr/>
          <p:nvPr/>
        </p:nvGraphicFramePr>
        <p:xfrm>
          <a:off x="5529942" y="8171"/>
          <a:ext cx="3000000" cy="3000000"/>
        </p:xfrm>
        <a:graphic>
          <a:graphicData uri="http://schemas.openxmlformats.org/drawingml/2006/table">
            <a:tbl>
              <a:tblPr bandRow="1" firstCol="1" firstRow="1">
                <a:noFill/>
                <a:tableStyleId>{2485CD58-AB63-4994-9188-4E79A29DB4F4}</a:tableStyleId>
              </a:tblPr>
              <a:tblGrid>
                <a:gridCol w="3189150"/>
                <a:gridCol w="3189150"/>
                <a:gridCol w="3189150"/>
                <a:gridCol w="3190575"/>
              </a:tblGrid>
              <a:tr h="1188625">
                <a:tc>
                  <a:txBody>
                    <a:bodyPr/>
                    <a:lstStyle/>
                    <a:p>
                      <a:pPr indent="0" lvl="0" marL="0" marR="0" rtl="0" algn="l">
                        <a:lnSpc>
                          <a:spcPct val="115000"/>
                        </a:lnSpc>
                        <a:spcBef>
                          <a:spcPts val="0"/>
                        </a:spcBef>
                        <a:spcAft>
                          <a:spcPts val="0"/>
                        </a:spcAft>
                        <a:buClr>
                          <a:schemeClr val="dk1"/>
                        </a:buClr>
                        <a:buSzPts val="3600"/>
                        <a:buFont typeface="Calibri"/>
                        <a:buNone/>
                      </a:pPr>
                      <a:r>
                        <a:rPr lang="en-US" sz="3600"/>
                        <a:t>Giai đoạn</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Hoạt động chính</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Người phụ trách</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Thời gian (ước lượng)</a:t>
                      </a:r>
                      <a:endParaRPr sz="4000">
                        <a:latin typeface="Calibri"/>
                        <a:ea typeface="Calibri"/>
                        <a:cs typeface="Calibri"/>
                        <a:sym typeface="Calibri"/>
                      </a:endParaRPr>
                    </a:p>
                  </a:txBody>
                  <a:tcPr marT="0" marB="0" marR="68575" marL="68575" anchor="ctr"/>
                </a:tc>
              </a:tr>
              <a:tr h="1800925">
                <a:tc>
                  <a:txBody>
                    <a:bodyPr/>
                    <a:lstStyle/>
                    <a:p>
                      <a:pPr indent="0" lvl="0" marL="0" marR="0" rtl="0" algn="l">
                        <a:lnSpc>
                          <a:spcPct val="115000"/>
                        </a:lnSpc>
                        <a:spcBef>
                          <a:spcPts val="0"/>
                        </a:spcBef>
                        <a:spcAft>
                          <a:spcPts val="0"/>
                        </a:spcAft>
                        <a:buClr>
                          <a:schemeClr val="dk1"/>
                        </a:buClr>
                        <a:buSzPts val="3600"/>
                        <a:buFont typeface="Calibri"/>
                        <a:buNone/>
                      </a:pPr>
                      <a:r>
                        <a:rPr lang="en-US" sz="3600"/>
                        <a:t>Phân tích yêu cầu</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Tiếp nhận &amp; phân tích yêu cầu</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PM + BA</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1 tuần</a:t>
                      </a:r>
                      <a:endParaRPr sz="4000">
                        <a:latin typeface="Calibri"/>
                        <a:ea typeface="Calibri"/>
                        <a:cs typeface="Calibri"/>
                        <a:sym typeface="Calibri"/>
                      </a:endParaRPr>
                    </a:p>
                  </a:txBody>
                  <a:tcPr marT="0" marB="0" marR="68575" marL="68575" anchor="ctr"/>
                </a:tc>
              </a:tr>
              <a:tr h="1739575">
                <a:tc>
                  <a:txBody>
                    <a:bodyPr/>
                    <a:lstStyle/>
                    <a:p>
                      <a:pPr indent="0" lvl="0" marL="0" marR="0" rtl="0" algn="l">
                        <a:lnSpc>
                          <a:spcPct val="115000"/>
                        </a:lnSpc>
                        <a:spcBef>
                          <a:spcPts val="0"/>
                        </a:spcBef>
                        <a:spcAft>
                          <a:spcPts val="0"/>
                        </a:spcAft>
                        <a:buClr>
                          <a:schemeClr val="dk1"/>
                        </a:buClr>
                        <a:buSzPts val="3600"/>
                        <a:buFont typeface="Calibri"/>
                        <a:buNone/>
                      </a:pPr>
                      <a:r>
                        <a:rPr lang="en-US" sz="3600"/>
                        <a:t>Thiết kế</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Thiết kế hệ thống, giao diện</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System Architect</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1–2 tuần</a:t>
                      </a:r>
                      <a:endParaRPr sz="4000">
                        <a:latin typeface="Calibri"/>
                        <a:ea typeface="Calibri"/>
                        <a:cs typeface="Calibri"/>
                        <a:sym typeface="Calibri"/>
                      </a:endParaRPr>
                    </a:p>
                  </a:txBody>
                  <a:tcPr marT="0" marB="0" marR="68575" marL="68575" anchor="ctr"/>
                </a:tc>
              </a:tr>
              <a:tr h="1188625">
                <a:tc>
                  <a:txBody>
                    <a:bodyPr/>
                    <a:lstStyle/>
                    <a:p>
                      <a:pPr indent="0" lvl="0" marL="0" marR="0" rtl="0" algn="l">
                        <a:lnSpc>
                          <a:spcPct val="115000"/>
                        </a:lnSpc>
                        <a:spcBef>
                          <a:spcPts val="0"/>
                        </a:spcBef>
                        <a:spcAft>
                          <a:spcPts val="0"/>
                        </a:spcAft>
                        <a:buClr>
                          <a:schemeClr val="dk1"/>
                        </a:buClr>
                        <a:buSzPts val="3600"/>
                        <a:buFont typeface="Calibri"/>
                        <a:buNone/>
                      </a:pPr>
                      <a:r>
                        <a:rPr lang="en-US" sz="3600"/>
                        <a:t>Lập trình</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Code, review code</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Developer + Reviewer</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2–3 tuần</a:t>
                      </a:r>
                      <a:endParaRPr sz="4000">
                        <a:latin typeface="Calibri"/>
                        <a:ea typeface="Calibri"/>
                        <a:cs typeface="Calibri"/>
                        <a:sym typeface="Calibri"/>
                      </a:endParaRPr>
                    </a:p>
                  </a:txBody>
                  <a:tcPr marT="0" marB="0" marR="68575" marL="68575" anchor="ctr"/>
                </a:tc>
              </a:tr>
              <a:tr h="1188625">
                <a:tc>
                  <a:txBody>
                    <a:bodyPr/>
                    <a:lstStyle/>
                    <a:p>
                      <a:pPr indent="0" lvl="0" marL="0" marR="0" rtl="0" algn="l">
                        <a:lnSpc>
                          <a:spcPct val="115000"/>
                        </a:lnSpc>
                        <a:spcBef>
                          <a:spcPts val="0"/>
                        </a:spcBef>
                        <a:spcAft>
                          <a:spcPts val="0"/>
                        </a:spcAft>
                        <a:buClr>
                          <a:schemeClr val="dk1"/>
                        </a:buClr>
                        <a:buSzPts val="3600"/>
                        <a:buFont typeface="Calibri"/>
                        <a:buNone/>
                      </a:pPr>
                      <a:r>
                        <a:rPr lang="en-US" sz="3600"/>
                        <a:t>Kiểm thử</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Kiểm thử chức năng</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Tester</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1 tuần</a:t>
                      </a:r>
                      <a:endParaRPr sz="4000">
                        <a:latin typeface="Calibri"/>
                        <a:ea typeface="Calibri"/>
                        <a:cs typeface="Calibri"/>
                        <a:sym typeface="Calibri"/>
                      </a:endParaRPr>
                    </a:p>
                  </a:txBody>
                  <a:tcPr marT="0" marB="0" marR="68575" marL="68575" anchor="ctr"/>
                </a:tc>
              </a:tr>
              <a:tr h="1800925">
                <a:tc>
                  <a:txBody>
                    <a:bodyPr/>
                    <a:lstStyle/>
                    <a:p>
                      <a:pPr indent="0" lvl="0" marL="0" marR="0" rtl="0" algn="l">
                        <a:lnSpc>
                          <a:spcPct val="115000"/>
                        </a:lnSpc>
                        <a:spcBef>
                          <a:spcPts val="0"/>
                        </a:spcBef>
                        <a:spcAft>
                          <a:spcPts val="0"/>
                        </a:spcAft>
                        <a:buClr>
                          <a:schemeClr val="dk1"/>
                        </a:buClr>
                        <a:buSzPts val="3600"/>
                        <a:buFont typeface="Calibri"/>
                        <a:buNone/>
                      </a:pPr>
                      <a:r>
                        <a:rPr lang="en-US" sz="3600"/>
                        <a:t>Triển khai &amp; nghiệm thu</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Cài đặt, kiểm thử với khách hàng</a:t>
                      </a:r>
                      <a:endParaRPr sz="4000">
                        <a:latin typeface="Calibri"/>
                        <a:ea typeface="Calibri"/>
                        <a:cs typeface="Calibri"/>
                        <a:sym typeface="Calibri"/>
                      </a:endParaRPr>
                    </a:p>
                  </a:txBody>
                  <a:tcPr marT="0" marB="0" marR="68575" marL="68575" anchor="ctr"/>
                </a:tc>
                <a:tc>
                  <a:txBody>
                    <a:bodyPr/>
                    <a:lstStyle/>
                    <a:p>
                      <a:pPr indent="457200" lvl="0" marL="0" marR="0" rtl="0" algn="l">
                        <a:lnSpc>
                          <a:spcPct val="115000"/>
                        </a:lnSpc>
                        <a:spcBef>
                          <a:spcPts val="0"/>
                        </a:spcBef>
                        <a:spcAft>
                          <a:spcPts val="0"/>
                        </a:spcAft>
                        <a:buClr>
                          <a:schemeClr val="dk1"/>
                        </a:buClr>
                        <a:buSzPts val="3600"/>
                        <a:buFont typeface="Calibri"/>
                        <a:buNone/>
                      </a:pPr>
                      <a:r>
                        <a:rPr lang="en-US" sz="3600"/>
                        <a:t>DevOps + PM + Khách hàng</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1 tuần</a:t>
                      </a:r>
                      <a:endParaRPr sz="4000">
                        <a:latin typeface="Calibri"/>
                        <a:ea typeface="Calibri"/>
                        <a:cs typeface="Calibri"/>
                        <a:sym typeface="Calibri"/>
                      </a:endParaRPr>
                    </a:p>
                  </a:txBody>
                  <a:tcPr marT="0" marB="0" marR="68575" marL="68575" anchor="ctr"/>
                </a:tc>
              </a:tr>
              <a:tr h="1188625">
                <a:tc>
                  <a:txBody>
                    <a:bodyPr/>
                    <a:lstStyle/>
                    <a:p>
                      <a:pPr indent="0" lvl="0" marL="0" marR="0" rtl="0" algn="l">
                        <a:lnSpc>
                          <a:spcPct val="115000"/>
                        </a:lnSpc>
                        <a:spcBef>
                          <a:spcPts val="0"/>
                        </a:spcBef>
                        <a:spcAft>
                          <a:spcPts val="0"/>
                        </a:spcAft>
                        <a:buClr>
                          <a:schemeClr val="dk1"/>
                        </a:buClr>
                        <a:buSzPts val="3600"/>
                        <a:buFont typeface="Calibri"/>
                        <a:buNone/>
                      </a:pPr>
                      <a:r>
                        <a:rPr lang="en-US" sz="3600"/>
                        <a:t>Bảo trì</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Sửa lỗi, hỗ trợ</a:t>
                      </a:r>
                      <a:endParaRPr sz="4000">
                        <a:latin typeface="Calibri"/>
                        <a:ea typeface="Calibri"/>
                        <a:cs typeface="Calibri"/>
                        <a:sym typeface="Calibri"/>
                      </a:endParaRPr>
                    </a:p>
                  </a:txBody>
                  <a:tcPr marT="0" marB="0" marR="68575" marL="68575" anchor="ctr"/>
                </a:tc>
                <a:tc>
                  <a:txBody>
                    <a:bodyPr/>
                    <a:lstStyle/>
                    <a:p>
                      <a:pPr indent="457200" lvl="0" marL="0" marR="0" rtl="0" algn="l">
                        <a:lnSpc>
                          <a:spcPct val="115000"/>
                        </a:lnSpc>
                        <a:spcBef>
                          <a:spcPts val="0"/>
                        </a:spcBef>
                        <a:spcAft>
                          <a:spcPts val="0"/>
                        </a:spcAft>
                        <a:buClr>
                          <a:schemeClr val="dk1"/>
                        </a:buClr>
                        <a:buSzPts val="3600"/>
                        <a:buFont typeface="Calibri"/>
                        <a:buNone/>
                      </a:pPr>
                      <a:r>
                        <a:rPr lang="en-US" sz="3600"/>
                        <a:t>Support Engineer</a:t>
                      </a:r>
                      <a:endParaRPr sz="4000">
                        <a:latin typeface="Calibri"/>
                        <a:ea typeface="Calibri"/>
                        <a:cs typeface="Calibri"/>
                        <a:sym typeface="Calibri"/>
                      </a:endParaRPr>
                    </a:p>
                  </a:txBody>
                  <a:tcPr marT="0" marB="0" marR="68575" marL="68575" anchor="ctr"/>
                </a:tc>
                <a:tc>
                  <a:txBody>
                    <a:bodyPr/>
                    <a:lstStyle/>
                    <a:p>
                      <a:pPr indent="0" lvl="0" marL="0" marR="0" rtl="0" algn="l">
                        <a:lnSpc>
                          <a:spcPct val="115000"/>
                        </a:lnSpc>
                        <a:spcBef>
                          <a:spcPts val="0"/>
                        </a:spcBef>
                        <a:spcAft>
                          <a:spcPts val="0"/>
                        </a:spcAft>
                        <a:buClr>
                          <a:schemeClr val="dk1"/>
                        </a:buClr>
                        <a:buSzPts val="3600"/>
                        <a:buFont typeface="Calibri"/>
                        <a:buNone/>
                      </a:pPr>
                      <a:r>
                        <a:rPr lang="en-US" sz="3600"/>
                        <a:t>Sau triển khai</a:t>
                      </a:r>
                      <a:endParaRPr sz="4000">
                        <a:latin typeface="Calibri"/>
                        <a:ea typeface="Calibri"/>
                        <a:cs typeface="Calibri"/>
                        <a:sym typeface="Calibri"/>
                      </a:endParaRPr>
                    </a:p>
                  </a:txBody>
                  <a:tcPr marT="0" marB="0" marR="68575" marL="68575" anchor="ctr"/>
                </a:tc>
              </a:tr>
            </a:tbl>
          </a:graphicData>
        </a:graphic>
      </p:graphicFrame>
      <p:graphicFrame>
        <p:nvGraphicFramePr>
          <p:cNvPr id="551" name="Google Shape;551;p43"/>
          <p:cNvGraphicFramePr/>
          <p:nvPr/>
        </p:nvGraphicFramePr>
        <p:xfrm>
          <a:off x="5529940" y="8166"/>
          <a:ext cx="3000000" cy="3000000"/>
        </p:xfrm>
        <a:graphic>
          <a:graphicData uri="http://schemas.openxmlformats.org/drawingml/2006/table">
            <a:tbl>
              <a:tblPr bandRow="1" firstCol="1" firstRow="1">
                <a:noFill/>
                <a:tableStyleId>{2485CD58-AB63-4994-9188-4E79A29DB4F4}</a:tableStyleId>
              </a:tblPr>
              <a:tblGrid>
                <a:gridCol w="1359950"/>
                <a:gridCol w="7798875"/>
                <a:gridCol w="3599250"/>
              </a:tblGrid>
              <a:tr h="1726450">
                <a:tc>
                  <a:txBody>
                    <a:bodyPr/>
                    <a:lstStyle/>
                    <a:p>
                      <a:pPr indent="0" lvl="0" marL="0" marR="0" rtl="0" algn="ctr">
                        <a:lnSpc>
                          <a:spcPct val="115000"/>
                        </a:lnSpc>
                        <a:spcBef>
                          <a:spcPts val="0"/>
                        </a:spcBef>
                        <a:spcAft>
                          <a:spcPts val="0"/>
                        </a:spcAft>
                        <a:buClr>
                          <a:schemeClr val="dk1"/>
                        </a:buClr>
                        <a:buSzPts val="3300"/>
                        <a:buFont typeface="Calibri"/>
                        <a:buNone/>
                      </a:pPr>
                      <a:r>
                        <a:rPr lang="en-US" sz="3300"/>
                        <a:t>STT</a:t>
                      </a:r>
                      <a:endParaRPr sz="2800">
                        <a:latin typeface="Calibri"/>
                        <a:ea typeface="Calibri"/>
                        <a:cs typeface="Calibri"/>
                        <a:sym typeface="Calibri"/>
                      </a:endParaRPr>
                    </a:p>
                  </a:txBody>
                  <a:tcPr marT="0" marB="0" marR="161650" marL="161650" anchor="ctr"/>
                </a:tc>
                <a:tc>
                  <a:txBody>
                    <a:bodyPr/>
                    <a:lstStyle/>
                    <a:p>
                      <a:pPr indent="0" lvl="0" marL="0" marR="0" rtl="0" algn="ctr">
                        <a:lnSpc>
                          <a:spcPct val="115000"/>
                        </a:lnSpc>
                        <a:spcBef>
                          <a:spcPts val="0"/>
                        </a:spcBef>
                        <a:spcAft>
                          <a:spcPts val="0"/>
                        </a:spcAft>
                        <a:buClr>
                          <a:schemeClr val="dk1"/>
                        </a:buClr>
                        <a:buSzPts val="3300"/>
                        <a:buFont typeface="Calibri"/>
                        <a:buNone/>
                      </a:pPr>
                      <a:r>
                        <a:rPr lang="en-US" sz="3300"/>
                        <a:t>Nội dung công việc</a:t>
                      </a:r>
                      <a:endParaRPr sz="2800">
                        <a:latin typeface="Calibri"/>
                        <a:ea typeface="Calibri"/>
                        <a:cs typeface="Calibri"/>
                        <a:sym typeface="Calibri"/>
                      </a:endParaRPr>
                    </a:p>
                  </a:txBody>
                  <a:tcPr marT="0" marB="0" marR="161650" marL="161650" anchor="ctr"/>
                </a:tc>
                <a:tc>
                  <a:txBody>
                    <a:bodyPr/>
                    <a:lstStyle/>
                    <a:p>
                      <a:pPr indent="0" lvl="0" marL="0" marR="0" rtl="0" algn="ctr">
                        <a:lnSpc>
                          <a:spcPct val="115000"/>
                        </a:lnSpc>
                        <a:spcBef>
                          <a:spcPts val="0"/>
                        </a:spcBef>
                        <a:spcAft>
                          <a:spcPts val="0"/>
                        </a:spcAft>
                        <a:buClr>
                          <a:schemeClr val="dk1"/>
                        </a:buClr>
                        <a:buSzPts val="3300"/>
                        <a:buFont typeface="Calibri"/>
                        <a:buNone/>
                      </a:pPr>
                      <a:r>
                        <a:rPr lang="en-US" sz="3300"/>
                        <a:t>Người thực hiện</a:t>
                      </a:r>
                      <a:endParaRPr sz="2800">
                        <a:latin typeface="Calibri"/>
                        <a:ea typeface="Calibri"/>
                        <a:cs typeface="Calibri"/>
                        <a:sym typeface="Calibri"/>
                      </a:endParaRPr>
                    </a:p>
                  </a:txBody>
                  <a:tcPr marT="0" marB="0" marR="161650" marL="161650" anchor="ctr"/>
                </a:tc>
              </a:tr>
              <a:tr h="1726450">
                <a:tc>
                  <a:txBody>
                    <a:bodyPr/>
                    <a:lstStyle/>
                    <a:p>
                      <a:pPr indent="0" lvl="0" marL="0" marR="0" rtl="0" algn="ctr">
                        <a:lnSpc>
                          <a:spcPct val="115000"/>
                        </a:lnSpc>
                        <a:spcBef>
                          <a:spcPts val="0"/>
                        </a:spcBef>
                        <a:spcAft>
                          <a:spcPts val="0"/>
                        </a:spcAft>
                        <a:buClr>
                          <a:schemeClr val="dk1"/>
                        </a:buClr>
                        <a:buSzPts val="3300"/>
                        <a:buFont typeface="Calibri"/>
                        <a:buNone/>
                      </a:pPr>
                      <a:r>
                        <a:rPr lang="en-US" sz="3300"/>
                        <a:t>1</a:t>
                      </a:r>
                      <a:endParaRPr sz="2800">
                        <a:latin typeface="Calibri"/>
                        <a:ea typeface="Calibri"/>
                        <a:cs typeface="Calibri"/>
                        <a:sym typeface="Calibri"/>
                      </a:endParaRPr>
                    </a:p>
                  </a:txBody>
                  <a:tcPr marT="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Xác định yêu cầu, mục tiêu dự án</a:t>
                      </a:r>
                      <a:endParaRPr sz="2800">
                        <a:latin typeface="Calibri"/>
                        <a:ea typeface="Calibri"/>
                        <a:cs typeface="Calibri"/>
                        <a:sym typeface="Calibri"/>
                      </a:endParaRPr>
                    </a:p>
                  </a:txBody>
                  <a:tcPr marT="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Khách hàng</a:t>
                      </a:r>
                      <a:endParaRPr sz="2800">
                        <a:latin typeface="Calibri"/>
                        <a:ea typeface="Calibri"/>
                        <a:cs typeface="Calibri"/>
                        <a:sym typeface="Calibri"/>
                      </a:endParaRPr>
                    </a:p>
                  </a:txBody>
                  <a:tcPr marT="0" marB="0" marR="161650" marL="161650" anchor="ctr"/>
                </a:tc>
              </a:tr>
              <a:tr h="1726450">
                <a:tc>
                  <a:txBody>
                    <a:bodyPr/>
                    <a:lstStyle/>
                    <a:p>
                      <a:pPr indent="0" lvl="0" marL="0" marR="0" rtl="0" algn="ctr">
                        <a:lnSpc>
                          <a:spcPct val="115000"/>
                        </a:lnSpc>
                        <a:spcBef>
                          <a:spcPts val="0"/>
                        </a:spcBef>
                        <a:spcAft>
                          <a:spcPts val="0"/>
                        </a:spcAft>
                        <a:buClr>
                          <a:schemeClr val="dk1"/>
                        </a:buClr>
                        <a:buSzPts val="3300"/>
                        <a:buFont typeface="Calibri"/>
                        <a:buNone/>
                      </a:pPr>
                      <a:r>
                        <a:rPr lang="en-US" sz="3300"/>
                        <a:t>2</a:t>
                      </a:r>
                      <a:endParaRPr sz="2800">
                        <a:latin typeface="Calibri"/>
                        <a:ea typeface="Calibri"/>
                        <a:cs typeface="Calibri"/>
                        <a:sym typeface="Calibri"/>
                      </a:endParaRPr>
                    </a:p>
                  </a:txBody>
                  <a:tcPr marT="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Lập kế hoạch, phân bổ ngân sách, tài nguyên</a:t>
                      </a:r>
                      <a:endParaRPr sz="2800">
                        <a:latin typeface="Calibri"/>
                        <a:ea typeface="Calibri"/>
                        <a:cs typeface="Calibri"/>
                        <a:sym typeface="Calibri"/>
                      </a:endParaRPr>
                    </a:p>
                  </a:txBody>
                  <a:tcPr marT="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Quản lý dự án</a:t>
                      </a:r>
                      <a:endParaRPr sz="2800">
                        <a:latin typeface="Calibri"/>
                        <a:ea typeface="Calibri"/>
                        <a:cs typeface="Calibri"/>
                        <a:sym typeface="Calibri"/>
                      </a:endParaRPr>
                    </a:p>
                  </a:txBody>
                  <a:tcPr marT="0" marB="0" marR="161650" marL="161650" anchor="ctr"/>
                </a:tc>
              </a:tr>
              <a:tr h="1726450">
                <a:tc>
                  <a:txBody>
                    <a:bodyPr/>
                    <a:lstStyle/>
                    <a:p>
                      <a:pPr indent="0" lvl="0" marL="0" marR="0" rtl="0" algn="ctr">
                        <a:lnSpc>
                          <a:spcPct val="115000"/>
                        </a:lnSpc>
                        <a:spcBef>
                          <a:spcPts val="0"/>
                        </a:spcBef>
                        <a:spcAft>
                          <a:spcPts val="0"/>
                        </a:spcAft>
                        <a:buClr>
                          <a:schemeClr val="dk1"/>
                        </a:buClr>
                        <a:buSzPts val="3300"/>
                        <a:buFont typeface="Calibri"/>
                        <a:buNone/>
                      </a:pPr>
                      <a:r>
                        <a:rPr lang="en-US" sz="3300"/>
                        <a:t>3</a:t>
                      </a:r>
                      <a:endParaRPr sz="2800">
                        <a:latin typeface="Calibri"/>
                        <a:ea typeface="Calibri"/>
                        <a:cs typeface="Calibri"/>
                        <a:sym typeface="Calibri"/>
                      </a:endParaRPr>
                    </a:p>
                  </a:txBody>
                  <a:tcPr marT="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Thiết kế giải pháp, lập trình &amp; kiểm thử</a:t>
                      </a:r>
                      <a:endParaRPr sz="2800">
                        <a:latin typeface="Calibri"/>
                        <a:ea typeface="Calibri"/>
                        <a:cs typeface="Calibri"/>
                        <a:sym typeface="Calibri"/>
                      </a:endParaRPr>
                    </a:p>
                  </a:txBody>
                  <a:tcPr marT="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Nhóm dự án</a:t>
                      </a:r>
                      <a:endParaRPr sz="2800">
                        <a:latin typeface="Calibri"/>
                        <a:ea typeface="Calibri"/>
                        <a:cs typeface="Calibri"/>
                        <a:sym typeface="Calibri"/>
                      </a:endParaRPr>
                    </a:p>
                  </a:txBody>
                  <a:tcPr marT="0" marB="0" marR="161650" marL="161650" anchor="ctr"/>
                </a:tc>
              </a:tr>
              <a:tr h="1726450">
                <a:tc>
                  <a:txBody>
                    <a:bodyPr/>
                    <a:lstStyle/>
                    <a:p>
                      <a:pPr indent="0" lvl="0" marL="0" marR="0" rtl="0" algn="ctr">
                        <a:lnSpc>
                          <a:spcPct val="115000"/>
                        </a:lnSpc>
                        <a:spcBef>
                          <a:spcPts val="0"/>
                        </a:spcBef>
                        <a:spcAft>
                          <a:spcPts val="0"/>
                        </a:spcAft>
                        <a:buClr>
                          <a:schemeClr val="dk1"/>
                        </a:buClr>
                        <a:buSzPts val="3300"/>
                        <a:buFont typeface="Calibri"/>
                        <a:buNone/>
                      </a:pPr>
                      <a:r>
                        <a:rPr lang="en-US" sz="3300"/>
                        <a:t>4</a:t>
                      </a:r>
                      <a:endParaRPr sz="2800">
                        <a:latin typeface="Calibri"/>
                        <a:ea typeface="Calibri"/>
                        <a:cs typeface="Calibri"/>
                        <a:sym typeface="Calibri"/>
                      </a:endParaRPr>
                    </a:p>
                  </a:txBody>
                  <a:tcPr marT="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Đánh giá chất lượng, chỉnh sửa, chuẩn bị nghiệm thu</a:t>
                      </a:r>
                      <a:endParaRPr sz="2800">
                        <a:latin typeface="Calibri"/>
                        <a:ea typeface="Calibri"/>
                        <a:cs typeface="Calibri"/>
                        <a:sym typeface="Calibri"/>
                      </a:endParaRPr>
                    </a:p>
                  </a:txBody>
                  <a:tcPr marT="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Quản lý dự án + Khách hàng</a:t>
                      </a:r>
                      <a:endParaRPr sz="2800">
                        <a:latin typeface="Calibri"/>
                        <a:ea typeface="Calibri"/>
                        <a:cs typeface="Calibri"/>
                        <a:sym typeface="Calibri"/>
                      </a:endParaRPr>
                    </a:p>
                  </a:txBody>
                  <a:tcPr marT="0" marB="0" marR="161650" marL="161650" anchor="ctr"/>
                </a:tc>
              </a:tr>
              <a:tr h="1726450">
                <a:tc>
                  <a:txBody>
                    <a:bodyPr/>
                    <a:lstStyle/>
                    <a:p>
                      <a:pPr indent="0" lvl="0" marL="0" marR="0" rtl="0" algn="ctr">
                        <a:lnSpc>
                          <a:spcPct val="115000"/>
                        </a:lnSpc>
                        <a:spcBef>
                          <a:spcPts val="0"/>
                        </a:spcBef>
                        <a:spcAft>
                          <a:spcPts val="0"/>
                        </a:spcAft>
                        <a:buClr>
                          <a:schemeClr val="dk1"/>
                        </a:buClr>
                        <a:buSzPts val="3300"/>
                        <a:buFont typeface="Calibri"/>
                        <a:buNone/>
                      </a:pPr>
                      <a:r>
                        <a:rPr lang="en-US" sz="3300"/>
                        <a:t>5</a:t>
                      </a:r>
                      <a:endParaRPr sz="2800">
                        <a:latin typeface="Calibri"/>
                        <a:ea typeface="Calibri"/>
                        <a:cs typeface="Calibri"/>
                        <a:sym typeface="Calibri"/>
                      </a:endParaRPr>
                    </a:p>
                  </a:txBody>
                  <a:tcPr marT="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Nghiệm thu và bàn giao dự án chính thức</a:t>
                      </a:r>
                      <a:endParaRPr sz="2800">
                        <a:latin typeface="Calibri"/>
                        <a:ea typeface="Calibri"/>
                        <a:cs typeface="Calibri"/>
                        <a:sym typeface="Calibri"/>
                      </a:endParaRPr>
                    </a:p>
                  </a:txBody>
                  <a:tcPr marT="0" marB="0" marR="161650" marL="161650" anchor="ctr"/>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Quản lý dự án + Khách hàng</a:t>
                      </a:r>
                      <a:endParaRPr sz="2800">
                        <a:latin typeface="Calibri"/>
                        <a:ea typeface="Calibri"/>
                        <a:cs typeface="Calibri"/>
                        <a:sym typeface="Calibri"/>
                      </a:endParaRPr>
                    </a:p>
                  </a:txBody>
                  <a:tcPr marT="0" marB="0" marR="161650" marL="161650" anchor="ctr"/>
                </a:tc>
              </a:tr>
            </a:tbl>
          </a:graphicData>
        </a:graphic>
      </p:graphicFrame>
      <p:graphicFrame>
        <p:nvGraphicFramePr>
          <p:cNvPr id="552" name="Google Shape;552;p43"/>
          <p:cNvGraphicFramePr/>
          <p:nvPr/>
        </p:nvGraphicFramePr>
        <p:xfrm>
          <a:off x="5529936" y="8163"/>
          <a:ext cx="3000000" cy="3000000"/>
        </p:xfrm>
        <a:graphic>
          <a:graphicData uri="http://schemas.openxmlformats.org/drawingml/2006/table">
            <a:tbl>
              <a:tblPr bandRow="1" firstCol="1" firstRow="1">
                <a:noFill/>
                <a:tableStyleId>{2485CD58-AB63-4994-9188-4E79A29DB4F4}</a:tableStyleId>
              </a:tblPr>
              <a:tblGrid>
                <a:gridCol w="1679575"/>
                <a:gridCol w="3488600"/>
                <a:gridCol w="4569650"/>
                <a:gridCol w="3020225"/>
              </a:tblGrid>
              <a:tr h="1141175">
                <a:tc>
                  <a:txBody>
                    <a:bodyPr/>
                    <a:lstStyle/>
                    <a:p>
                      <a:pPr indent="0" lvl="0" marL="0" marR="0" rtl="0" algn="ctr">
                        <a:lnSpc>
                          <a:spcPct val="115000"/>
                        </a:lnSpc>
                        <a:spcBef>
                          <a:spcPts val="0"/>
                        </a:spcBef>
                        <a:spcAft>
                          <a:spcPts val="0"/>
                        </a:spcAft>
                        <a:buClr>
                          <a:schemeClr val="dk1"/>
                        </a:buClr>
                        <a:buSzPts val="2400"/>
                        <a:buFont typeface="Calibri"/>
                        <a:buNone/>
                      </a:pPr>
                      <a:r>
                        <a:rPr lang="en-US" sz="2400"/>
                        <a:t>STT</a:t>
                      </a:r>
                      <a:endParaRPr sz="2800">
                        <a:latin typeface="Calibri"/>
                        <a:ea typeface="Calibri"/>
                        <a:cs typeface="Calibri"/>
                        <a:sym typeface="Calibri"/>
                      </a:endParaRPr>
                    </a:p>
                  </a:txBody>
                  <a:tcPr marT="0" marB="0" marR="142700" marL="142700" anchor="ct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a:t>Nội dung công việc</a:t>
                      </a:r>
                      <a:endParaRPr sz="2800">
                        <a:latin typeface="Calibri"/>
                        <a:ea typeface="Calibri"/>
                        <a:cs typeface="Calibri"/>
                        <a:sym typeface="Calibri"/>
                      </a:endParaRPr>
                    </a:p>
                  </a:txBody>
                  <a:tcPr marT="0" marB="0" marR="142700" marL="142700" anchor="ct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a:t>Người thực hiện</a:t>
                      </a:r>
                      <a:endParaRPr sz="2800">
                        <a:latin typeface="Calibri"/>
                        <a:ea typeface="Calibri"/>
                        <a:cs typeface="Calibri"/>
                        <a:sym typeface="Calibri"/>
                      </a:endParaRPr>
                    </a:p>
                  </a:txBody>
                  <a:tcPr marT="0" marB="0" marR="142700" marL="142700" anchor="ct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a:t>Thời gian </a:t>
                      </a:r>
                      <a:endParaRPr sz="2800"/>
                    </a:p>
                    <a:p>
                      <a:pPr indent="0" lvl="0" marL="0" marR="0" rtl="0" algn="ctr">
                        <a:lnSpc>
                          <a:spcPct val="115000"/>
                        </a:lnSpc>
                        <a:spcBef>
                          <a:spcPts val="0"/>
                        </a:spcBef>
                        <a:spcAft>
                          <a:spcPts val="0"/>
                        </a:spcAft>
                        <a:buClr>
                          <a:schemeClr val="dk1"/>
                        </a:buClr>
                        <a:buSzPts val="2400"/>
                        <a:buFont typeface="Calibri"/>
                        <a:buNone/>
                      </a:pPr>
                      <a:r>
                        <a:rPr lang="en-US" sz="2400"/>
                        <a:t>(ngày)</a:t>
                      </a:r>
                      <a:endParaRPr sz="2800">
                        <a:latin typeface="Calibri"/>
                        <a:ea typeface="Calibri"/>
                        <a:cs typeface="Calibri"/>
                        <a:sym typeface="Calibri"/>
                      </a:endParaRPr>
                    </a:p>
                  </a:txBody>
                  <a:tcPr marT="0" marB="0" marR="142700" marL="142700" anchor="ctr"/>
                </a:tc>
              </a:tr>
              <a:tr h="1141175">
                <a:tc>
                  <a:txBody>
                    <a:bodyPr/>
                    <a:lstStyle/>
                    <a:p>
                      <a:pPr indent="0" lvl="0" marL="0" marR="0" rtl="0" algn="ctr">
                        <a:lnSpc>
                          <a:spcPct val="115000"/>
                        </a:lnSpc>
                        <a:spcBef>
                          <a:spcPts val="0"/>
                        </a:spcBef>
                        <a:spcAft>
                          <a:spcPts val="0"/>
                        </a:spcAft>
                        <a:buClr>
                          <a:schemeClr val="dk1"/>
                        </a:buClr>
                        <a:buSzPts val="2400"/>
                        <a:buFont typeface="Calibri"/>
                        <a:buNone/>
                      </a:pPr>
                      <a:r>
                        <a:rPr lang="en-US" sz="2400"/>
                        <a:t>1</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Thu thập và xác định các rủi ro dự án</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Quản lý dự án, Chuyên gia</a:t>
                      </a:r>
                      <a:endParaRPr sz="2800">
                        <a:latin typeface="Calibri"/>
                        <a:ea typeface="Calibri"/>
                        <a:cs typeface="Calibri"/>
                        <a:sym typeface="Calibri"/>
                      </a:endParaRPr>
                    </a:p>
                  </a:txBody>
                  <a:tcPr marT="0" marB="0" marR="142700" marL="142700" anchor="ct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a:t>2</a:t>
                      </a:r>
                      <a:endParaRPr sz="2800">
                        <a:latin typeface="Calibri"/>
                        <a:ea typeface="Calibri"/>
                        <a:cs typeface="Calibri"/>
                        <a:sym typeface="Calibri"/>
                      </a:endParaRPr>
                    </a:p>
                  </a:txBody>
                  <a:tcPr marT="0" marB="0" marR="142700" marL="142700" anchor="ctr"/>
                </a:tc>
              </a:tr>
              <a:tr h="1141175">
                <a:tc>
                  <a:txBody>
                    <a:bodyPr/>
                    <a:lstStyle/>
                    <a:p>
                      <a:pPr indent="0" lvl="0" marL="0" marR="0" rtl="0" algn="ctr">
                        <a:lnSpc>
                          <a:spcPct val="115000"/>
                        </a:lnSpc>
                        <a:spcBef>
                          <a:spcPts val="0"/>
                        </a:spcBef>
                        <a:spcAft>
                          <a:spcPts val="0"/>
                        </a:spcAft>
                        <a:buClr>
                          <a:schemeClr val="dk1"/>
                        </a:buClr>
                        <a:buSzPts val="2400"/>
                        <a:buFont typeface="Calibri"/>
                        <a:buNone/>
                      </a:pPr>
                      <a:r>
                        <a:rPr lang="en-US" sz="2400"/>
                        <a:t>2</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Phân tích rủi ro</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Chuyên gia kỹ thuật</a:t>
                      </a:r>
                      <a:endParaRPr sz="2800">
                        <a:latin typeface="Calibri"/>
                        <a:ea typeface="Calibri"/>
                        <a:cs typeface="Calibri"/>
                        <a:sym typeface="Calibri"/>
                      </a:endParaRPr>
                    </a:p>
                  </a:txBody>
                  <a:tcPr marT="0" marB="0" marR="142700" marL="142700" anchor="ct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a:t>2</a:t>
                      </a:r>
                      <a:endParaRPr sz="2800">
                        <a:latin typeface="Calibri"/>
                        <a:ea typeface="Calibri"/>
                        <a:cs typeface="Calibri"/>
                        <a:sym typeface="Calibri"/>
                      </a:endParaRPr>
                    </a:p>
                  </a:txBody>
                  <a:tcPr marT="0" marB="0" marR="142700" marL="142700" anchor="ctr"/>
                </a:tc>
              </a:tr>
              <a:tr h="1141175">
                <a:tc>
                  <a:txBody>
                    <a:bodyPr/>
                    <a:lstStyle/>
                    <a:p>
                      <a:pPr indent="0" lvl="0" marL="0" marR="0" rtl="0" algn="ctr">
                        <a:lnSpc>
                          <a:spcPct val="115000"/>
                        </a:lnSpc>
                        <a:spcBef>
                          <a:spcPts val="0"/>
                        </a:spcBef>
                        <a:spcAft>
                          <a:spcPts val="0"/>
                        </a:spcAft>
                        <a:buClr>
                          <a:schemeClr val="dk1"/>
                        </a:buClr>
                        <a:buSzPts val="2400"/>
                        <a:buFont typeface="Calibri"/>
                        <a:buNone/>
                      </a:pPr>
                      <a:r>
                        <a:rPr lang="en-US" sz="2400"/>
                        <a:t>3</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Đánh giá và xếp hạng rủi ro</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Quản lý dự án</a:t>
                      </a:r>
                      <a:endParaRPr sz="2800">
                        <a:latin typeface="Calibri"/>
                        <a:ea typeface="Calibri"/>
                        <a:cs typeface="Calibri"/>
                        <a:sym typeface="Calibri"/>
                      </a:endParaRPr>
                    </a:p>
                  </a:txBody>
                  <a:tcPr marT="0" marB="0" marR="142700" marL="142700" anchor="ct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a:t>1</a:t>
                      </a:r>
                      <a:endParaRPr sz="2800">
                        <a:latin typeface="Calibri"/>
                        <a:ea typeface="Calibri"/>
                        <a:cs typeface="Calibri"/>
                        <a:sym typeface="Calibri"/>
                      </a:endParaRPr>
                    </a:p>
                  </a:txBody>
                  <a:tcPr marT="0" marB="0" marR="142700" marL="142700" anchor="ctr"/>
                </a:tc>
              </a:tr>
              <a:tr h="1141175">
                <a:tc>
                  <a:txBody>
                    <a:bodyPr/>
                    <a:lstStyle/>
                    <a:p>
                      <a:pPr indent="0" lvl="0" marL="0" marR="0" rtl="0" algn="ctr">
                        <a:lnSpc>
                          <a:spcPct val="115000"/>
                        </a:lnSpc>
                        <a:spcBef>
                          <a:spcPts val="0"/>
                        </a:spcBef>
                        <a:spcAft>
                          <a:spcPts val="0"/>
                        </a:spcAft>
                        <a:buClr>
                          <a:schemeClr val="dk1"/>
                        </a:buClr>
                        <a:buSzPts val="2400"/>
                        <a:buFont typeface="Calibri"/>
                        <a:buNone/>
                      </a:pPr>
                      <a:r>
                        <a:rPr lang="en-US" sz="2400"/>
                        <a:t>4</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Lập kế hoạch ứng phó rủi ro</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Quản lý dự án</a:t>
                      </a:r>
                      <a:endParaRPr sz="2800">
                        <a:latin typeface="Calibri"/>
                        <a:ea typeface="Calibri"/>
                        <a:cs typeface="Calibri"/>
                        <a:sym typeface="Calibri"/>
                      </a:endParaRPr>
                    </a:p>
                  </a:txBody>
                  <a:tcPr marT="0" marB="0" marR="142700" marL="142700" anchor="ct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a:t>2</a:t>
                      </a:r>
                      <a:endParaRPr sz="2800">
                        <a:latin typeface="Calibri"/>
                        <a:ea typeface="Calibri"/>
                        <a:cs typeface="Calibri"/>
                        <a:sym typeface="Calibri"/>
                      </a:endParaRPr>
                    </a:p>
                  </a:txBody>
                  <a:tcPr marT="0" marB="0" marR="142700" marL="142700" anchor="ctr"/>
                </a:tc>
              </a:tr>
              <a:tr h="1141175">
                <a:tc>
                  <a:txBody>
                    <a:bodyPr/>
                    <a:lstStyle/>
                    <a:p>
                      <a:pPr indent="0" lvl="0" marL="0" marR="0" rtl="0" algn="ctr">
                        <a:lnSpc>
                          <a:spcPct val="115000"/>
                        </a:lnSpc>
                        <a:spcBef>
                          <a:spcPts val="0"/>
                        </a:spcBef>
                        <a:spcAft>
                          <a:spcPts val="0"/>
                        </a:spcAft>
                        <a:buClr>
                          <a:schemeClr val="dk1"/>
                        </a:buClr>
                        <a:buSzPts val="2400"/>
                        <a:buFont typeface="Calibri"/>
                        <a:buNone/>
                      </a:pPr>
                      <a:r>
                        <a:rPr lang="en-US" sz="2400"/>
                        <a:t>5</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Trình kế hoạch cho khách hàng phê duyệt</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Quản lý dự án</a:t>
                      </a:r>
                      <a:endParaRPr sz="2800">
                        <a:latin typeface="Calibri"/>
                        <a:ea typeface="Calibri"/>
                        <a:cs typeface="Calibri"/>
                        <a:sym typeface="Calibri"/>
                      </a:endParaRPr>
                    </a:p>
                  </a:txBody>
                  <a:tcPr marT="0" marB="0" marR="142700" marL="142700" anchor="ct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a:t>1</a:t>
                      </a:r>
                      <a:endParaRPr sz="2800">
                        <a:latin typeface="Calibri"/>
                        <a:ea typeface="Calibri"/>
                        <a:cs typeface="Calibri"/>
                        <a:sym typeface="Calibri"/>
                      </a:endParaRPr>
                    </a:p>
                  </a:txBody>
                  <a:tcPr marT="0" marB="0" marR="142700" marL="142700" anchor="ctr"/>
                </a:tc>
              </a:tr>
              <a:tr h="1141175">
                <a:tc>
                  <a:txBody>
                    <a:bodyPr/>
                    <a:lstStyle/>
                    <a:p>
                      <a:pPr indent="0" lvl="0" marL="0" marR="0" rtl="0" algn="ctr">
                        <a:lnSpc>
                          <a:spcPct val="115000"/>
                        </a:lnSpc>
                        <a:spcBef>
                          <a:spcPts val="0"/>
                        </a:spcBef>
                        <a:spcAft>
                          <a:spcPts val="0"/>
                        </a:spcAft>
                        <a:buClr>
                          <a:schemeClr val="dk1"/>
                        </a:buClr>
                        <a:buSzPts val="2400"/>
                        <a:buFont typeface="Calibri"/>
                        <a:buNone/>
                      </a:pPr>
                      <a:r>
                        <a:rPr lang="en-US" sz="2400"/>
                        <a:t>6</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Triển khai hành động ứng phó</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Nhóm dự án, QA</a:t>
                      </a:r>
                      <a:endParaRPr sz="2800">
                        <a:latin typeface="Calibri"/>
                        <a:ea typeface="Calibri"/>
                        <a:cs typeface="Calibri"/>
                        <a:sym typeface="Calibri"/>
                      </a:endParaRPr>
                    </a:p>
                  </a:txBody>
                  <a:tcPr marT="0" marB="0" marR="142700" marL="142700" anchor="ct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a:t>3</a:t>
                      </a:r>
                      <a:endParaRPr sz="2800">
                        <a:latin typeface="Calibri"/>
                        <a:ea typeface="Calibri"/>
                        <a:cs typeface="Calibri"/>
                        <a:sym typeface="Calibri"/>
                      </a:endParaRPr>
                    </a:p>
                  </a:txBody>
                  <a:tcPr marT="0" marB="0" marR="142700" marL="142700" anchor="ctr"/>
                </a:tc>
              </a:tr>
              <a:tr h="1141175">
                <a:tc>
                  <a:txBody>
                    <a:bodyPr/>
                    <a:lstStyle/>
                    <a:p>
                      <a:pPr indent="0" lvl="0" marL="0" marR="0" rtl="0" algn="ctr">
                        <a:lnSpc>
                          <a:spcPct val="115000"/>
                        </a:lnSpc>
                        <a:spcBef>
                          <a:spcPts val="0"/>
                        </a:spcBef>
                        <a:spcAft>
                          <a:spcPts val="0"/>
                        </a:spcAft>
                        <a:buClr>
                          <a:schemeClr val="dk1"/>
                        </a:buClr>
                        <a:buSzPts val="2400"/>
                        <a:buFont typeface="Calibri"/>
                        <a:buNone/>
                      </a:pPr>
                      <a:r>
                        <a:rPr lang="en-US" sz="2400"/>
                        <a:t>7</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Giám sát và kiểm soát rủi ro</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Ban QA</a:t>
                      </a:r>
                      <a:endParaRPr sz="2800">
                        <a:latin typeface="Calibri"/>
                        <a:ea typeface="Calibri"/>
                        <a:cs typeface="Calibri"/>
                        <a:sym typeface="Calibri"/>
                      </a:endParaRPr>
                    </a:p>
                  </a:txBody>
                  <a:tcPr marT="0" marB="0" marR="142700" marL="142700" anchor="ct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a:t>2</a:t>
                      </a:r>
                      <a:endParaRPr sz="2800">
                        <a:latin typeface="Calibri"/>
                        <a:ea typeface="Calibri"/>
                        <a:cs typeface="Calibri"/>
                        <a:sym typeface="Calibri"/>
                      </a:endParaRPr>
                    </a:p>
                  </a:txBody>
                  <a:tcPr marT="0" marB="0" marR="142700" marL="142700" anchor="ctr"/>
                </a:tc>
              </a:tr>
              <a:tr h="1141175">
                <a:tc>
                  <a:txBody>
                    <a:bodyPr/>
                    <a:lstStyle/>
                    <a:p>
                      <a:pPr indent="0" lvl="0" marL="0" marR="0" rtl="0" algn="ctr">
                        <a:lnSpc>
                          <a:spcPct val="115000"/>
                        </a:lnSpc>
                        <a:spcBef>
                          <a:spcPts val="0"/>
                        </a:spcBef>
                        <a:spcAft>
                          <a:spcPts val="0"/>
                        </a:spcAft>
                        <a:buClr>
                          <a:schemeClr val="dk1"/>
                        </a:buClr>
                        <a:buSzPts val="2400"/>
                        <a:buFont typeface="Calibri"/>
                        <a:buNone/>
                      </a:pPr>
                      <a:r>
                        <a:rPr lang="en-US" sz="2400"/>
                        <a:t>8</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Cập nhật kế hoạch rủi ro</a:t>
                      </a:r>
                      <a:endParaRPr sz="2800">
                        <a:latin typeface="Calibri"/>
                        <a:ea typeface="Calibri"/>
                        <a:cs typeface="Calibri"/>
                        <a:sym typeface="Calibri"/>
                      </a:endParaRPr>
                    </a:p>
                  </a:txBody>
                  <a:tcPr marT="0" marB="0" marR="142700" marL="142700" anchor="ctr"/>
                </a:tc>
                <a:tc>
                  <a:txBody>
                    <a:bodyPr/>
                    <a:lstStyle/>
                    <a:p>
                      <a:pPr indent="0" lvl="0" marL="0" marR="0" rtl="0" algn="just">
                        <a:lnSpc>
                          <a:spcPct val="115000"/>
                        </a:lnSpc>
                        <a:spcBef>
                          <a:spcPts val="0"/>
                        </a:spcBef>
                        <a:spcAft>
                          <a:spcPts val="0"/>
                        </a:spcAft>
                        <a:buClr>
                          <a:schemeClr val="dk1"/>
                        </a:buClr>
                        <a:buSzPts val="2400"/>
                        <a:buFont typeface="Calibri"/>
                        <a:buNone/>
                      </a:pPr>
                      <a:r>
                        <a:rPr lang="en-US" sz="2400"/>
                        <a:t>Quản lý dự án, QA</a:t>
                      </a:r>
                      <a:endParaRPr sz="2800">
                        <a:latin typeface="Calibri"/>
                        <a:ea typeface="Calibri"/>
                        <a:cs typeface="Calibri"/>
                        <a:sym typeface="Calibri"/>
                      </a:endParaRPr>
                    </a:p>
                  </a:txBody>
                  <a:tcPr marT="0" marB="0" marR="142700" marL="142700" anchor="ct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a:t>2</a:t>
                      </a:r>
                      <a:endParaRPr sz="2800">
                        <a:latin typeface="Calibri"/>
                        <a:ea typeface="Calibri"/>
                        <a:cs typeface="Calibri"/>
                        <a:sym typeface="Calibri"/>
                      </a:endParaRPr>
                    </a:p>
                  </a:txBody>
                  <a:tcPr marT="0" marB="0" marR="142700" marL="142700" anchor="ctr"/>
                </a:tc>
              </a:tr>
            </a:tbl>
          </a:graphicData>
        </a:graphic>
      </p:graphicFrame>
      <p:graphicFrame>
        <p:nvGraphicFramePr>
          <p:cNvPr id="553" name="Google Shape;553;p43"/>
          <p:cNvGraphicFramePr/>
          <p:nvPr/>
        </p:nvGraphicFramePr>
        <p:xfrm>
          <a:off x="5529928" y="8160"/>
          <a:ext cx="3000000" cy="3000000"/>
        </p:xfrm>
        <a:graphic>
          <a:graphicData uri="http://schemas.openxmlformats.org/drawingml/2006/table">
            <a:tbl>
              <a:tblPr bandRow="1" firstCol="1" firstRow="1">
                <a:noFill/>
                <a:tableStyleId>{2485CD58-AB63-4994-9188-4E79A29DB4F4}</a:tableStyleId>
              </a:tblPr>
              <a:tblGrid>
                <a:gridCol w="2174975"/>
                <a:gridCol w="6527725"/>
                <a:gridCol w="4055350"/>
              </a:tblGrid>
              <a:tr h="968800">
                <a:tc>
                  <a:txBody>
                    <a:bodyPr/>
                    <a:lstStyle/>
                    <a:p>
                      <a:pPr indent="0" lvl="0" marL="0" marR="0" rtl="0" algn="ctr">
                        <a:lnSpc>
                          <a:spcPct val="115000"/>
                        </a:lnSpc>
                        <a:spcBef>
                          <a:spcPts val="0"/>
                        </a:spcBef>
                        <a:spcAft>
                          <a:spcPts val="0"/>
                        </a:spcAft>
                        <a:buClr>
                          <a:schemeClr val="dk1"/>
                        </a:buClr>
                        <a:buSzPts val="2600"/>
                        <a:buFont typeface="Calibri"/>
                        <a:buNone/>
                      </a:pPr>
                      <a:r>
                        <a:rPr lang="en-US" sz="2600"/>
                        <a:t>Thời gian</a:t>
                      </a:r>
                      <a:endParaRPr sz="2200">
                        <a:latin typeface="Calibri"/>
                        <a:ea typeface="Calibri"/>
                        <a:cs typeface="Calibri"/>
                        <a:sym typeface="Calibri"/>
                      </a:endParaRPr>
                    </a:p>
                  </a:txBody>
                  <a:tcPr marT="0" marB="0" marR="127125" marL="127125" anchor="ctr"/>
                </a:tc>
                <a:tc>
                  <a:txBody>
                    <a:bodyPr/>
                    <a:lstStyle/>
                    <a:p>
                      <a:pPr indent="0" lvl="0" marL="0" marR="0" rtl="0" algn="ctr">
                        <a:lnSpc>
                          <a:spcPct val="115000"/>
                        </a:lnSpc>
                        <a:spcBef>
                          <a:spcPts val="0"/>
                        </a:spcBef>
                        <a:spcAft>
                          <a:spcPts val="0"/>
                        </a:spcAft>
                        <a:buClr>
                          <a:schemeClr val="dk1"/>
                        </a:buClr>
                        <a:buSzPts val="2600"/>
                        <a:buFont typeface="Calibri"/>
                        <a:buNone/>
                      </a:pPr>
                      <a:r>
                        <a:rPr lang="en-US" sz="2600"/>
                        <a:t>Nội dung công việc</a:t>
                      </a:r>
                      <a:endParaRPr sz="2200">
                        <a:latin typeface="Calibri"/>
                        <a:ea typeface="Calibri"/>
                        <a:cs typeface="Calibri"/>
                        <a:sym typeface="Calibri"/>
                      </a:endParaRPr>
                    </a:p>
                  </a:txBody>
                  <a:tcPr marT="0" marB="0" marR="127125" marL="127125" anchor="ctr"/>
                </a:tc>
                <a:tc>
                  <a:txBody>
                    <a:bodyPr/>
                    <a:lstStyle/>
                    <a:p>
                      <a:pPr indent="0" lvl="0" marL="0" marR="0" rtl="0" algn="ctr">
                        <a:lnSpc>
                          <a:spcPct val="115000"/>
                        </a:lnSpc>
                        <a:spcBef>
                          <a:spcPts val="0"/>
                        </a:spcBef>
                        <a:spcAft>
                          <a:spcPts val="0"/>
                        </a:spcAft>
                        <a:buClr>
                          <a:schemeClr val="dk1"/>
                        </a:buClr>
                        <a:buSzPts val="2600"/>
                        <a:buFont typeface="Calibri"/>
                        <a:buNone/>
                      </a:pPr>
                      <a:r>
                        <a:rPr lang="en-US" sz="2600"/>
                        <a:t>Người thực hiện</a:t>
                      </a:r>
                      <a:endParaRPr sz="2200">
                        <a:latin typeface="Calibri"/>
                        <a:ea typeface="Calibri"/>
                        <a:cs typeface="Calibri"/>
                        <a:sym typeface="Calibri"/>
                      </a:endParaRPr>
                    </a:p>
                  </a:txBody>
                  <a:tcPr marT="0" marB="0" marR="127125" marL="127125" anchor="ctr"/>
                </a:tc>
              </a:tr>
              <a:tr h="1862000">
                <a:tc>
                  <a:txBody>
                    <a:bodyPr/>
                    <a:lstStyle/>
                    <a:p>
                      <a:pPr indent="0" lvl="0" marL="0" marR="0" rtl="0" algn="ctr">
                        <a:lnSpc>
                          <a:spcPct val="115000"/>
                        </a:lnSpc>
                        <a:spcBef>
                          <a:spcPts val="0"/>
                        </a:spcBef>
                        <a:spcAft>
                          <a:spcPts val="0"/>
                        </a:spcAft>
                        <a:buClr>
                          <a:schemeClr val="dk1"/>
                        </a:buClr>
                        <a:buSzPts val="2600"/>
                        <a:buFont typeface="Calibri"/>
                        <a:buNone/>
                      </a:pPr>
                      <a:r>
                        <a:rPr lang="en-US" sz="2600"/>
                        <a:t>Tuần 1</a:t>
                      </a:r>
                      <a:endParaRPr sz="2200">
                        <a:latin typeface="Calibri"/>
                        <a:ea typeface="Calibri"/>
                        <a:cs typeface="Calibri"/>
                        <a:sym typeface="Calibri"/>
                      </a:endParaRPr>
                    </a:p>
                  </a:txBody>
                  <a:tcPr marT="0" marB="0" marR="127125" marL="127125" anchor="ct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a:t>Nghiên cứu quy trình xử lý sự cố hiện tại, thu thập tài liệu liên quan</a:t>
                      </a:r>
                      <a:endParaRPr sz="2200">
                        <a:latin typeface="Calibri"/>
                        <a:ea typeface="Calibri"/>
                        <a:cs typeface="Calibri"/>
                        <a:sym typeface="Calibri"/>
                      </a:endParaRPr>
                    </a:p>
                  </a:txBody>
                  <a:tcPr marT="0" marB="0" marR="127125" marL="127125" anchor="ct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a:t>Nhóm phân tích</a:t>
                      </a:r>
                      <a:endParaRPr sz="2200">
                        <a:latin typeface="Calibri"/>
                        <a:ea typeface="Calibri"/>
                        <a:cs typeface="Calibri"/>
                        <a:sym typeface="Calibri"/>
                      </a:endParaRPr>
                    </a:p>
                  </a:txBody>
                  <a:tcPr marT="0" marB="0" marR="127125" marL="127125" anchor="ctr"/>
                </a:tc>
              </a:tr>
              <a:tr h="1862000">
                <a:tc>
                  <a:txBody>
                    <a:bodyPr/>
                    <a:lstStyle/>
                    <a:p>
                      <a:pPr indent="0" lvl="0" marL="0" marR="0" rtl="0" algn="ctr">
                        <a:lnSpc>
                          <a:spcPct val="115000"/>
                        </a:lnSpc>
                        <a:spcBef>
                          <a:spcPts val="0"/>
                        </a:spcBef>
                        <a:spcAft>
                          <a:spcPts val="0"/>
                        </a:spcAft>
                        <a:buClr>
                          <a:schemeClr val="dk1"/>
                        </a:buClr>
                        <a:buSzPts val="2600"/>
                        <a:buFont typeface="Calibri"/>
                        <a:buNone/>
                      </a:pPr>
                      <a:r>
                        <a:rPr lang="en-US" sz="2600"/>
                        <a:t>Tuần 2</a:t>
                      </a:r>
                      <a:endParaRPr sz="2200">
                        <a:latin typeface="Calibri"/>
                        <a:ea typeface="Calibri"/>
                        <a:cs typeface="Calibri"/>
                        <a:sym typeface="Calibri"/>
                      </a:endParaRPr>
                    </a:p>
                  </a:txBody>
                  <a:tcPr marT="0" marB="0" marR="127125" marL="127125" anchor="ct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a:t>Thiết kế bộ câu hỏi khảo sát và phỏng vấn (định tính + định lượng)</a:t>
                      </a:r>
                      <a:endParaRPr sz="2200">
                        <a:latin typeface="Calibri"/>
                        <a:ea typeface="Calibri"/>
                        <a:cs typeface="Calibri"/>
                        <a:sym typeface="Calibri"/>
                      </a:endParaRPr>
                    </a:p>
                  </a:txBody>
                  <a:tcPr marT="0" marB="0" marR="127125" marL="127125" anchor="ct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a:t>Nhóm phân tích + Chuyên gia CNTT</a:t>
                      </a:r>
                      <a:endParaRPr sz="2200">
                        <a:latin typeface="Calibri"/>
                        <a:ea typeface="Calibri"/>
                        <a:cs typeface="Calibri"/>
                        <a:sym typeface="Calibri"/>
                      </a:endParaRPr>
                    </a:p>
                  </a:txBody>
                  <a:tcPr marT="0" marB="0" marR="127125" marL="127125" anchor="ctr"/>
                </a:tc>
              </a:tr>
              <a:tr h="1862000">
                <a:tc>
                  <a:txBody>
                    <a:bodyPr/>
                    <a:lstStyle/>
                    <a:p>
                      <a:pPr indent="0" lvl="0" marL="0" marR="0" rtl="0" algn="ctr">
                        <a:lnSpc>
                          <a:spcPct val="115000"/>
                        </a:lnSpc>
                        <a:spcBef>
                          <a:spcPts val="0"/>
                        </a:spcBef>
                        <a:spcAft>
                          <a:spcPts val="0"/>
                        </a:spcAft>
                        <a:buClr>
                          <a:schemeClr val="dk1"/>
                        </a:buClr>
                        <a:buSzPts val="2600"/>
                        <a:buFont typeface="Calibri"/>
                        <a:buNone/>
                      </a:pPr>
                      <a:r>
                        <a:rPr lang="en-US" sz="2600"/>
                        <a:t>Tuần 3</a:t>
                      </a:r>
                      <a:endParaRPr sz="2200">
                        <a:latin typeface="Calibri"/>
                        <a:ea typeface="Calibri"/>
                        <a:cs typeface="Calibri"/>
                        <a:sym typeface="Calibri"/>
                      </a:endParaRPr>
                    </a:p>
                  </a:txBody>
                  <a:tcPr marT="0" marB="0" marR="127125" marL="127125" anchor="ct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a:t>Thực hiện phỏng vấn khách hàng và nhân sự quản trị CNTT</a:t>
                      </a:r>
                      <a:endParaRPr sz="2200">
                        <a:latin typeface="Calibri"/>
                        <a:ea typeface="Calibri"/>
                        <a:cs typeface="Calibri"/>
                        <a:sym typeface="Calibri"/>
                      </a:endParaRPr>
                    </a:p>
                  </a:txBody>
                  <a:tcPr marT="0" marB="0" marR="127125" marL="127125" anchor="ct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a:t>Nhóm phân tích</a:t>
                      </a:r>
                      <a:endParaRPr sz="2200">
                        <a:latin typeface="Calibri"/>
                        <a:ea typeface="Calibri"/>
                        <a:cs typeface="Calibri"/>
                        <a:sym typeface="Calibri"/>
                      </a:endParaRPr>
                    </a:p>
                  </a:txBody>
                  <a:tcPr marT="0" marB="0" marR="127125" marL="127125" anchor="ctr"/>
                </a:tc>
              </a:tr>
              <a:tr h="1862000">
                <a:tc>
                  <a:txBody>
                    <a:bodyPr/>
                    <a:lstStyle/>
                    <a:p>
                      <a:pPr indent="0" lvl="0" marL="0" marR="0" rtl="0" algn="ctr">
                        <a:lnSpc>
                          <a:spcPct val="115000"/>
                        </a:lnSpc>
                        <a:spcBef>
                          <a:spcPts val="0"/>
                        </a:spcBef>
                        <a:spcAft>
                          <a:spcPts val="0"/>
                        </a:spcAft>
                        <a:buClr>
                          <a:schemeClr val="dk1"/>
                        </a:buClr>
                        <a:buSzPts val="2600"/>
                        <a:buFont typeface="Calibri"/>
                        <a:buNone/>
                      </a:pPr>
                      <a:r>
                        <a:rPr lang="en-US" sz="2600"/>
                        <a:t>Tuần 4</a:t>
                      </a:r>
                      <a:endParaRPr sz="2200">
                        <a:latin typeface="Calibri"/>
                        <a:ea typeface="Calibri"/>
                        <a:cs typeface="Calibri"/>
                        <a:sym typeface="Calibri"/>
                      </a:endParaRPr>
                    </a:p>
                  </a:txBody>
                  <a:tcPr marT="0" marB="0" marR="127125" marL="127125" anchor="ct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a:t>Tổng hợp kết quả, phân tích dữ liệu, đánh giá hiệu quả quy trình</a:t>
                      </a:r>
                      <a:endParaRPr sz="2200">
                        <a:latin typeface="Calibri"/>
                        <a:ea typeface="Calibri"/>
                        <a:cs typeface="Calibri"/>
                        <a:sym typeface="Calibri"/>
                      </a:endParaRPr>
                    </a:p>
                  </a:txBody>
                  <a:tcPr marT="0" marB="0" marR="127125" marL="127125" anchor="ct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a:t>Nhóm phân tích</a:t>
                      </a:r>
                      <a:endParaRPr sz="2200">
                        <a:latin typeface="Calibri"/>
                        <a:ea typeface="Calibri"/>
                        <a:cs typeface="Calibri"/>
                        <a:sym typeface="Calibri"/>
                      </a:endParaRPr>
                    </a:p>
                  </a:txBody>
                  <a:tcPr marT="0" marB="0" marR="127125" marL="127125" anchor="ctr"/>
                </a:tc>
              </a:tr>
              <a:tr h="1862000">
                <a:tc>
                  <a:txBody>
                    <a:bodyPr/>
                    <a:lstStyle/>
                    <a:p>
                      <a:pPr indent="0" lvl="0" marL="0" marR="0" rtl="0" algn="ctr">
                        <a:lnSpc>
                          <a:spcPct val="115000"/>
                        </a:lnSpc>
                        <a:spcBef>
                          <a:spcPts val="0"/>
                        </a:spcBef>
                        <a:spcAft>
                          <a:spcPts val="0"/>
                        </a:spcAft>
                        <a:buClr>
                          <a:schemeClr val="dk1"/>
                        </a:buClr>
                        <a:buSzPts val="2600"/>
                        <a:buFont typeface="Calibri"/>
                        <a:buNone/>
                      </a:pPr>
                      <a:r>
                        <a:rPr lang="en-US" sz="2600"/>
                        <a:t>Tuần 5</a:t>
                      </a:r>
                      <a:endParaRPr sz="2200">
                        <a:latin typeface="Calibri"/>
                        <a:ea typeface="Calibri"/>
                        <a:cs typeface="Calibri"/>
                        <a:sym typeface="Calibri"/>
                      </a:endParaRPr>
                    </a:p>
                  </a:txBody>
                  <a:tcPr marT="0" marB="0" marR="127125" marL="127125" anchor="ct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a:t>Đề xuất cải tiến và báo cáo</a:t>
                      </a:r>
                      <a:endParaRPr sz="2200">
                        <a:latin typeface="Calibri"/>
                        <a:ea typeface="Calibri"/>
                        <a:cs typeface="Calibri"/>
                        <a:sym typeface="Calibri"/>
                      </a:endParaRPr>
                    </a:p>
                  </a:txBody>
                  <a:tcPr marT="0" marB="0" marR="127125" marL="127125" anchor="ctr"/>
                </a:tc>
                <a:tc>
                  <a:txBody>
                    <a:bodyPr/>
                    <a:lstStyle/>
                    <a:p>
                      <a:pPr indent="0" lvl="0" marL="0" marR="0" rtl="0" algn="l">
                        <a:lnSpc>
                          <a:spcPct val="115000"/>
                        </a:lnSpc>
                        <a:spcBef>
                          <a:spcPts val="0"/>
                        </a:spcBef>
                        <a:spcAft>
                          <a:spcPts val="0"/>
                        </a:spcAft>
                        <a:buClr>
                          <a:schemeClr val="dk1"/>
                        </a:buClr>
                        <a:buSzPts val="2600"/>
                        <a:buFont typeface="Calibri"/>
                        <a:buNone/>
                      </a:pPr>
                      <a:r>
                        <a:rPr lang="en-US" sz="2600"/>
                        <a:t>Nhóm phân tích + Trưởng nhóm dự án</a:t>
                      </a:r>
                      <a:endParaRPr sz="2200">
                        <a:latin typeface="Calibri"/>
                        <a:ea typeface="Calibri"/>
                        <a:cs typeface="Calibri"/>
                        <a:sym typeface="Calibri"/>
                      </a:endParaRPr>
                    </a:p>
                  </a:txBody>
                  <a:tcPr marT="0" marB="0" marR="127125" marL="127125" anchor="ctr"/>
                </a:tc>
              </a:tr>
            </a:tbl>
          </a:graphicData>
        </a:graphic>
      </p:graphicFrame>
      <p:graphicFrame>
        <p:nvGraphicFramePr>
          <p:cNvPr id="554" name="Google Shape;554;p43"/>
          <p:cNvGraphicFramePr/>
          <p:nvPr/>
        </p:nvGraphicFramePr>
        <p:xfrm>
          <a:off x="5529928" y="8158"/>
          <a:ext cx="3000000" cy="3000000"/>
        </p:xfrm>
        <a:graphic>
          <a:graphicData uri="http://schemas.openxmlformats.org/drawingml/2006/table">
            <a:tbl>
              <a:tblPr bandRow="1" firstCol="1" firstRow="1">
                <a:noFill/>
                <a:tableStyleId>{2485CD58-AB63-4994-9188-4E79A29DB4F4}</a:tableStyleId>
              </a:tblPr>
              <a:tblGrid>
                <a:gridCol w="2756325"/>
                <a:gridCol w="6768325"/>
                <a:gridCol w="3355350"/>
              </a:tblGrid>
              <a:tr h="1711775">
                <a:tc>
                  <a:txBody>
                    <a:bodyPr/>
                    <a:lstStyle/>
                    <a:p>
                      <a:pPr indent="0" lvl="0" marL="0" marR="0" rtl="0" algn="ctr">
                        <a:lnSpc>
                          <a:spcPct val="115000"/>
                        </a:lnSpc>
                        <a:spcBef>
                          <a:spcPts val="0"/>
                        </a:spcBef>
                        <a:spcAft>
                          <a:spcPts val="0"/>
                        </a:spcAft>
                        <a:buClr>
                          <a:schemeClr val="dk1"/>
                        </a:buClr>
                        <a:buSzPts val="3200"/>
                        <a:buFont typeface="Calibri"/>
                        <a:buNone/>
                      </a:pPr>
                      <a:r>
                        <a:rPr lang="en-US" sz="3200"/>
                        <a:t>Thời gian</a:t>
                      </a:r>
                      <a:endParaRPr sz="2700">
                        <a:latin typeface="Calibri"/>
                        <a:ea typeface="Calibri"/>
                        <a:cs typeface="Calibri"/>
                        <a:sym typeface="Calibri"/>
                      </a:endParaRPr>
                    </a:p>
                  </a:txBody>
                  <a:tcPr marT="0" marB="0" marR="163075" marL="163075" anchor="ctr"/>
                </a:tc>
                <a:tc>
                  <a:txBody>
                    <a:bodyPr/>
                    <a:lstStyle/>
                    <a:p>
                      <a:pPr indent="0" lvl="0" marL="0" marR="0" rtl="0" algn="ctr">
                        <a:lnSpc>
                          <a:spcPct val="115000"/>
                        </a:lnSpc>
                        <a:spcBef>
                          <a:spcPts val="0"/>
                        </a:spcBef>
                        <a:spcAft>
                          <a:spcPts val="0"/>
                        </a:spcAft>
                        <a:buClr>
                          <a:schemeClr val="dk1"/>
                        </a:buClr>
                        <a:buSzPts val="3200"/>
                        <a:buFont typeface="Calibri"/>
                        <a:buNone/>
                      </a:pPr>
                      <a:r>
                        <a:rPr lang="en-US" sz="3200"/>
                        <a:t>Nội dung công việc</a:t>
                      </a:r>
                      <a:endParaRPr sz="2700">
                        <a:latin typeface="Calibri"/>
                        <a:ea typeface="Calibri"/>
                        <a:cs typeface="Calibri"/>
                        <a:sym typeface="Calibri"/>
                      </a:endParaRPr>
                    </a:p>
                  </a:txBody>
                  <a:tcPr marT="0" marB="0" marR="163075" marL="163075" anchor="ctr"/>
                </a:tc>
                <a:tc>
                  <a:txBody>
                    <a:bodyPr/>
                    <a:lstStyle/>
                    <a:p>
                      <a:pPr indent="0" lvl="0" marL="0" marR="0" rtl="0" algn="ctr">
                        <a:lnSpc>
                          <a:spcPct val="115000"/>
                        </a:lnSpc>
                        <a:spcBef>
                          <a:spcPts val="0"/>
                        </a:spcBef>
                        <a:spcAft>
                          <a:spcPts val="0"/>
                        </a:spcAft>
                        <a:buClr>
                          <a:schemeClr val="dk1"/>
                        </a:buClr>
                        <a:buSzPts val="3200"/>
                        <a:buFont typeface="Calibri"/>
                        <a:buNone/>
                      </a:pPr>
                      <a:r>
                        <a:rPr lang="en-US" sz="3200"/>
                        <a:t>Người thực hiện</a:t>
                      </a:r>
                      <a:endParaRPr sz="2700">
                        <a:latin typeface="Calibri"/>
                        <a:ea typeface="Calibri"/>
                        <a:cs typeface="Calibri"/>
                        <a:sym typeface="Calibri"/>
                      </a:endParaRPr>
                    </a:p>
                  </a:txBody>
                  <a:tcPr marT="0" marB="0" marR="163075" marL="163075" anchor="ctr"/>
                </a:tc>
              </a:tr>
              <a:tr h="1711775">
                <a:tc>
                  <a:txBody>
                    <a:bodyPr/>
                    <a:lstStyle/>
                    <a:p>
                      <a:pPr indent="0" lvl="0" marL="0" marR="0" rtl="0" algn="ctr">
                        <a:lnSpc>
                          <a:spcPct val="115000"/>
                        </a:lnSpc>
                        <a:spcBef>
                          <a:spcPts val="0"/>
                        </a:spcBef>
                        <a:spcAft>
                          <a:spcPts val="0"/>
                        </a:spcAft>
                        <a:buClr>
                          <a:schemeClr val="dk1"/>
                        </a:buClr>
                        <a:buSzPts val="3200"/>
                        <a:buFont typeface="Calibri"/>
                        <a:buNone/>
                      </a:pPr>
                      <a:r>
                        <a:rPr lang="en-US" sz="3200"/>
                        <a:t>Tuần 1</a:t>
                      </a:r>
                      <a:endParaRPr sz="2700">
                        <a:latin typeface="Calibri"/>
                        <a:ea typeface="Calibri"/>
                        <a:cs typeface="Calibri"/>
                        <a:sym typeface="Calibri"/>
                      </a:endParaRPr>
                    </a:p>
                  </a:txBody>
                  <a:tcPr marT="0" marB="0" marR="163075" marL="1630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Ghi nhận yêu cầu đào tạo từ khách hàng</a:t>
                      </a:r>
                      <a:endParaRPr sz="2700">
                        <a:latin typeface="Calibri"/>
                        <a:ea typeface="Calibri"/>
                        <a:cs typeface="Calibri"/>
                        <a:sym typeface="Calibri"/>
                      </a:endParaRPr>
                    </a:p>
                  </a:txBody>
                  <a:tcPr marT="0" marB="0" marR="163075" marL="1630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Sales/Account</a:t>
                      </a:r>
                      <a:endParaRPr sz="2700">
                        <a:latin typeface="Calibri"/>
                        <a:ea typeface="Calibri"/>
                        <a:cs typeface="Calibri"/>
                        <a:sym typeface="Calibri"/>
                      </a:endParaRPr>
                    </a:p>
                  </a:txBody>
                  <a:tcPr marT="0" marB="0" marR="163075" marL="163075" anchor="ctr"/>
                </a:tc>
              </a:tr>
              <a:tr h="1711775">
                <a:tc>
                  <a:txBody>
                    <a:bodyPr/>
                    <a:lstStyle/>
                    <a:p>
                      <a:pPr indent="0" lvl="0" marL="0" marR="0" rtl="0" algn="ctr">
                        <a:lnSpc>
                          <a:spcPct val="115000"/>
                        </a:lnSpc>
                        <a:spcBef>
                          <a:spcPts val="0"/>
                        </a:spcBef>
                        <a:spcAft>
                          <a:spcPts val="0"/>
                        </a:spcAft>
                        <a:buClr>
                          <a:schemeClr val="dk1"/>
                        </a:buClr>
                        <a:buSzPts val="3200"/>
                        <a:buFont typeface="Calibri"/>
                        <a:buNone/>
                      </a:pPr>
                      <a:r>
                        <a:rPr lang="en-US" sz="3200"/>
                        <a:t>Tuần 2</a:t>
                      </a:r>
                      <a:endParaRPr sz="2700">
                        <a:latin typeface="Calibri"/>
                        <a:ea typeface="Calibri"/>
                        <a:cs typeface="Calibri"/>
                        <a:sym typeface="Calibri"/>
                      </a:endParaRPr>
                    </a:p>
                  </a:txBody>
                  <a:tcPr marT="0" marB="0" marR="163075" marL="1630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Thực hiện đào tạo theo kế hoạch đã thống nhất</a:t>
                      </a:r>
                      <a:endParaRPr sz="2700">
                        <a:latin typeface="Calibri"/>
                        <a:ea typeface="Calibri"/>
                        <a:cs typeface="Calibri"/>
                        <a:sym typeface="Calibri"/>
                      </a:endParaRPr>
                    </a:p>
                  </a:txBody>
                  <a:tcPr marT="0" marB="0" marR="163075" marL="1630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L&amp;D/Trainer</a:t>
                      </a:r>
                      <a:endParaRPr sz="2700">
                        <a:latin typeface="Calibri"/>
                        <a:ea typeface="Calibri"/>
                        <a:cs typeface="Calibri"/>
                        <a:sym typeface="Calibri"/>
                      </a:endParaRPr>
                    </a:p>
                  </a:txBody>
                  <a:tcPr marT="0" marB="0" marR="163075" marL="163075" anchor="ctr"/>
                </a:tc>
              </a:tr>
              <a:tr h="1711775">
                <a:tc>
                  <a:txBody>
                    <a:bodyPr/>
                    <a:lstStyle/>
                    <a:p>
                      <a:pPr indent="0" lvl="0" marL="0" marR="0" rtl="0" algn="ctr">
                        <a:lnSpc>
                          <a:spcPct val="115000"/>
                        </a:lnSpc>
                        <a:spcBef>
                          <a:spcPts val="0"/>
                        </a:spcBef>
                        <a:spcAft>
                          <a:spcPts val="0"/>
                        </a:spcAft>
                        <a:buClr>
                          <a:schemeClr val="dk1"/>
                        </a:buClr>
                        <a:buSzPts val="3200"/>
                        <a:buFont typeface="Calibri"/>
                        <a:buNone/>
                      </a:pPr>
                      <a:r>
                        <a:rPr lang="en-US" sz="3200"/>
                        <a:t>Tuần 3</a:t>
                      </a:r>
                      <a:endParaRPr sz="2700">
                        <a:latin typeface="Calibri"/>
                        <a:ea typeface="Calibri"/>
                        <a:cs typeface="Calibri"/>
                        <a:sym typeface="Calibri"/>
                      </a:endParaRPr>
                    </a:p>
                  </a:txBody>
                  <a:tcPr marT="0" marB="0" marR="163075" marL="1630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Hỗ trợ người học trong quá trình áp dụng kiến thức sau đào tạo</a:t>
                      </a:r>
                      <a:endParaRPr sz="2700">
                        <a:latin typeface="Calibri"/>
                        <a:ea typeface="Calibri"/>
                        <a:cs typeface="Calibri"/>
                        <a:sym typeface="Calibri"/>
                      </a:endParaRPr>
                    </a:p>
                  </a:txBody>
                  <a:tcPr marT="0" marB="0" marR="163075" marL="1630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Bộ phận hỗ trợ</a:t>
                      </a:r>
                      <a:endParaRPr sz="2700">
                        <a:latin typeface="Calibri"/>
                        <a:ea typeface="Calibri"/>
                        <a:cs typeface="Calibri"/>
                        <a:sym typeface="Calibri"/>
                      </a:endParaRPr>
                    </a:p>
                  </a:txBody>
                  <a:tcPr marT="0" marB="0" marR="163075" marL="163075" anchor="ctr"/>
                </a:tc>
              </a:tr>
              <a:tr h="1711775">
                <a:tc>
                  <a:txBody>
                    <a:bodyPr/>
                    <a:lstStyle/>
                    <a:p>
                      <a:pPr indent="0" lvl="0" marL="0" marR="0" rtl="0" algn="ctr">
                        <a:lnSpc>
                          <a:spcPct val="115000"/>
                        </a:lnSpc>
                        <a:spcBef>
                          <a:spcPts val="0"/>
                        </a:spcBef>
                        <a:spcAft>
                          <a:spcPts val="0"/>
                        </a:spcAft>
                        <a:buClr>
                          <a:schemeClr val="dk1"/>
                        </a:buClr>
                        <a:buSzPts val="2500"/>
                        <a:buFont typeface="Calibri"/>
                        <a:buNone/>
                      </a:pPr>
                      <a:r>
                        <a:rPr lang="en-US" sz="2500"/>
                        <a:t> </a:t>
                      </a:r>
                      <a:r>
                        <a:rPr b="1" lang="en-US" sz="3200">
                          <a:solidFill>
                            <a:schemeClr val="lt1"/>
                          </a:solidFill>
                          <a:latin typeface="Calibri"/>
                          <a:ea typeface="Calibri"/>
                          <a:cs typeface="Calibri"/>
                          <a:sym typeface="Calibri"/>
                        </a:rPr>
                        <a:t>Tuần 4 trở đi</a:t>
                      </a:r>
                      <a:endParaRPr b="1" sz="3200">
                        <a:solidFill>
                          <a:schemeClr val="lt1"/>
                        </a:solidFill>
                        <a:latin typeface="Calibri"/>
                        <a:ea typeface="Calibri"/>
                        <a:cs typeface="Calibri"/>
                        <a:sym typeface="Calibri"/>
                      </a:endParaRPr>
                    </a:p>
                  </a:txBody>
                  <a:tcPr marT="0" marB="0" marR="163075" marL="1630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Thu thập đánh giá, phản hồi từ học viên và khách hàng</a:t>
                      </a:r>
                      <a:endParaRPr sz="2700">
                        <a:latin typeface="Calibri"/>
                        <a:ea typeface="Calibri"/>
                        <a:cs typeface="Calibri"/>
                        <a:sym typeface="Calibri"/>
                      </a:endParaRPr>
                    </a:p>
                  </a:txBody>
                  <a:tcPr marT="0" marB="0" marR="163075" marL="1630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QA/CS</a:t>
                      </a:r>
                      <a:endParaRPr sz="2700">
                        <a:latin typeface="Calibri"/>
                        <a:ea typeface="Calibri"/>
                        <a:cs typeface="Calibri"/>
                        <a:sym typeface="Calibri"/>
                      </a:endParaRPr>
                    </a:p>
                  </a:txBody>
                  <a:tcPr marT="0" marB="0" marR="163075" marL="163075" anchor="ctr"/>
                </a:tc>
              </a:tr>
              <a:tr h="1711775">
                <a:tc>
                  <a:txBody>
                    <a:bodyPr/>
                    <a:lstStyle/>
                    <a:p>
                      <a:pPr indent="0" lvl="0" marL="0" marR="0" rtl="0" algn="ctr">
                        <a:lnSpc>
                          <a:spcPct val="115000"/>
                        </a:lnSpc>
                        <a:spcBef>
                          <a:spcPts val="0"/>
                        </a:spcBef>
                        <a:spcAft>
                          <a:spcPts val="0"/>
                        </a:spcAft>
                        <a:buClr>
                          <a:schemeClr val="dk1"/>
                        </a:buClr>
                        <a:buSzPts val="3200"/>
                        <a:buFont typeface="Calibri"/>
                        <a:buNone/>
                      </a:pPr>
                      <a:r>
                        <a:rPr lang="en-US" sz="3200"/>
                        <a:t>Tuần 4 trở đi</a:t>
                      </a:r>
                      <a:endParaRPr sz="2700">
                        <a:latin typeface="Calibri"/>
                        <a:ea typeface="Calibri"/>
                        <a:cs typeface="Calibri"/>
                        <a:sym typeface="Calibri"/>
                      </a:endParaRPr>
                    </a:p>
                  </a:txBody>
                  <a:tcPr marT="0" marB="0" marR="163075" marL="1630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Gửi báo cáo tổng hợp, đề xuất đào tạo tiếp theo</a:t>
                      </a:r>
                      <a:endParaRPr sz="2700">
                        <a:latin typeface="Calibri"/>
                        <a:ea typeface="Calibri"/>
                        <a:cs typeface="Calibri"/>
                        <a:sym typeface="Calibri"/>
                      </a:endParaRPr>
                    </a:p>
                  </a:txBody>
                  <a:tcPr marT="0" marB="0" marR="163075" marL="163075" anchor="ctr"/>
                </a:tc>
                <a:tc>
                  <a:txBody>
                    <a:bodyPr/>
                    <a:lstStyle/>
                    <a:p>
                      <a:pPr indent="0" lvl="0" marL="0" marR="0" rtl="0" algn="l">
                        <a:lnSpc>
                          <a:spcPct val="115000"/>
                        </a:lnSpc>
                        <a:spcBef>
                          <a:spcPts val="0"/>
                        </a:spcBef>
                        <a:spcAft>
                          <a:spcPts val="0"/>
                        </a:spcAft>
                        <a:buClr>
                          <a:schemeClr val="dk1"/>
                        </a:buClr>
                        <a:buSzPts val="3200"/>
                        <a:buFont typeface="Calibri"/>
                        <a:buNone/>
                      </a:pPr>
                      <a:r>
                        <a:rPr lang="en-US" sz="3200"/>
                        <a:t>Sales + L&amp;D</a:t>
                      </a:r>
                      <a:endParaRPr sz="2700">
                        <a:latin typeface="Calibri"/>
                        <a:ea typeface="Calibri"/>
                        <a:cs typeface="Calibri"/>
                        <a:sym typeface="Calibri"/>
                      </a:endParaRPr>
                    </a:p>
                  </a:txBody>
                  <a:tcPr marT="0" marB="0" marR="163075" marL="163075" anchor="ctr"/>
                </a:tc>
              </a:tr>
            </a:tbl>
          </a:graphicData>
        </a:graphic>
      </p:graphicFrame>
    </p:spTree>
  </p:cSld>
  <p:clrMapOvr>
    <a:masterClrMapping/>
  </p:clrMapOvr>
  <p:transition spd="slow">
    <p:randomBar dir="ver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8"/>
                                        </p:tgtEl>
                                        <p:attrNameLst>
                                          <p:attrName>style.visibility</p:attrName>
                                        </p:attrNameLst>
                                      </p:cBhvr>
                                      <p:to>
                                        <p:strVal val="visible"/>
                                      </p:to>
                                    </p:set>
                                    <p:animEffect filter="fade" transition="in">
                                      <p:cBhvr>
                                        <p:cTn dur="500"/>
                                        <p:tgtEl>
                                          <p:spTgt spid="548"/>
                                        </p:tgtEl>
                                      </p:cBhvr>
                                    </p:animEffect>
                                  </p:childTnLst>
                                </p:cTn>
                              </p:par>
                            </p:childTnLst>
                          </p:cTn>
                        </p:par>
                        <p:par>
                          <p:cTn fill="hold">
                            <p:stCondLst>
                              <p:cond delay="500"/>
                            </p:stCondLst>
                            <p:childTnLst>
                              <p:par>
                                <p:cTn fill="hold" nodeType="afterEffect" presetClass="exit" presetID="10" presetSubtype="0">
                                  <p:stCondLst>
                                    <p:cond delay="1000"/>
                                  </p:stCondLst>
                                  <p:childTnLst>
                                    <p:animEffect filter="fade" transition="out">
                                      <p:cBhvr>
                                        <p:cTn dur="500"/>
                                        <p:tgtEl>
                                          <p:spTgt spid="548"/>
                                        </p:tgtEl>
                                      </p:cBhvr>
                                    </p:animEffect>
                                    <p:set>
                                      <p:cBhvr>
                                        <p:cTn dur="1" fill="hold">
                                          <p:stCondLst>
                                            <p:cond delay="500"/>
                                          </p:stCondLst>
                                        </p:cTn>
                                        <p:tgtEl>
                                          <p:spTgt spid="548"/>
                                        </p:tgtEl>
                                        <p:attrNameLst>
                                          <p:attrName>style.visibility</p:attrName>
                                        </p:attrNameLst>
                                      </p:cBhvr>
                                      <p:to>
                                        <p:strVal val="hidden"/>
                                      </p:to>
                                    </p:set>
                                  </p:childTnLst>
                                </p:cTn>
                              </p:par>
                              <p:par>
                                <p:cTn fill="hold" nodeType="withEffect" presetClass="entr" presetID="10" presetSubtype="0">
                                  <p:stCondLst>
                                    <p:cond delay="1000"/>
                                  </p:stCondLst>
                                  <p:childTnLst>
                                    <p:set>
                                      <p:cBhvr>
                                        <p:cTn dur="1" fill="hold">
                                          <p:stCondLst>
                                            <p:cond delay="0"/>
                                          </p:stCondLst>
                                        </p:cTn>
                                        <p:tgtEl>
                                          <p:spTgt spid="549"/>
                                        </p:tgtEl>
                                        <p:attrNameLst>
                                          <p:attrName>style.visibility</p:attrName>
                                        </p:attrNameLst>
                                      </p:cBhvr>
                                      <p:to>
                                        <p:strVal val="visible"/>
                                      </p:to>
                                    </p:set>
                                    <p:animEffect filter="fade" transition="in">
                                      <p:cBhvr>
                                        <p:cTn dur="500"/>
                                        <p:tgtEl>
                                          <p:spTgt spid="549"/>
                                        </p:tgtEl>
                                      </p:cBhvr>
                                    </p:animEffect>
                                  </p:childTnLst>
                                </p:cTn>
                              </p:par>
                            </p:childTnLst>
                          </p:cTn>
                        </p:par>
                        <p:par>
                          <p:cTn fill="hold">
                            <p:stCondLst>
                              <p:cond delay="1000"/>
                            </p:stCondLst>
                            <p:childTnLst>
                              <p:par>
                                <p:cTn fill="hold" nodeType="afterEffect" presetClass="exit" presetID="23" presetSubtype="32">
                                  <p:stCondLst>
                                    <p:cond delay="1000"/>
                                  </p:stCondLst>
                                  <p:childTnLst>
                                    <p:anim calcmode="lin" valueType="num">
                                      <p:cBhvr additive="base">
                                        <p:cTn dur="500"/>
                                        <p:tgtEl>
                                          <p:spTgt spid="549"/>
                                        </p:tgtEl>
                                        <p:attrNameLst>
                                          <p:attrName>ppt_w</p:attrName>
                                        </p:attrNameLst>
                                      </p:cBhvr>
                                      <p:tavLst>
                                        <p:tav fmla="" tm="0">
                                          <p:val>
                                            <p:strVal val="#ppt_w"/>
                                          </p:val>
                                        </p:tav>
                                        <p:tav fmla="" tm="100000">
                                          <p:val>
                                            <p:strVal val="0"/>
                                          </p:val>
                                        </p:tav>
                                      </p:tavLst>
                                    </p:anim>
                                    <p:anim calcmode="lin" valueType="num">
                                      <p:cBhvr additive="base">
                                        <p:cTn dur="500"/>
                                        <p:tgtEl>
                                          <p:spTgt spid="549"/>
                                        </p:tgtEl>
                                        <p:attrNameLst>
                                          <p:attrName>ppt_h</p:attrName>
                                        </p:attrNameLst>
                                      </p:cBhvr>
                                      <p:tavLst>
                                        <p:tav fmla="" tm="0">
                                          <p:val>
                                            <p:strVal val="#ppt_h"/>
                                          </p:val>
                                        </p:tav>
                                        <p:tav fmla="" tm="100000">
                                          <p:val>
                                            <p:strVal val="0"/>
                                          </p:val>
                                        </p:tav>
                                      </p:tavLst>
                                    </p:anim>
                                    <p:set>
                                      <p:cBhvr>
                                        <p:cTn dur="1" fill="hold">
                                          <p:stCondLst>
                                            <p:cond delay="500"/>
                                          </p:stCondLst>
                                        </p:cTn>
                                        <p:tgtEl>
                                          <p:spTgt spid="549"/>
                                        </p:tgtEl>
                                        <p:attrNameLst>
                                          <p:attrName>style.visibility</p:attrName>
                                        </p:attrNameLst>
                                      </p:cBhvr>
                                      <p:to>
                                        <p:strVal val="hidden"/>
                                      </p:to>
                                    </p:set>
                                  </p:childTnLst>
                                </p:cTn>
                              </p:par>
                              <p:par>
                                <p:cTn fill="hold" nodeType="withEffect" presetClass="entr" presetID="10" presetSubtype="0">
                                  <p:stCondLst>
                                    <p:cond delay="1000"/>
                                  </p:stCondLst>
                                  <p:childTnLst>
                                    <p:set>
                                      <p:cBhvr>
                                        <p:cTn dur="1" fill="hold">
                                          <p:stCondLst>
                                            <p:cond delay="0"/>
                                          </p:stCondLst>
                                        </p:cTn>
                                        <p:tgtEl>
                                          <p:spTgt spid="550"/>
                                        </p:tgtEl>
                                        <p:attrNameLst>
                                          <p:attrName>style.visibility</p:attrName>
                                        </p:attrNameLst>
                                      </p:cBhvr>
                                      <p:to>
                                        <p:strVal val="visible"/>
                                      </p:to>
                                    </p:set>
                                    <p:animEffect filter="fade" transition="in">
                                      <p:cBhvr>
                                        <p:cTn dur="448"/>
                                        <p:tgtEl>
                                          <p:spTgt spid="550"/>
                                        </p:tgtEl>
                                      </p:cBhvr>
                                    </p:animEffect>
                                  </p:childTnLst>
                                </p:cTn>
                              </p:par>
                            </p:childTnLst>
                          </p:cTn>
                        </p:par>
                        <p:par>
                          <p:cTn fill="hold">
                            <p:stCondLst>
                              <p:cond delay="1500"/>
                            </p:stCondLst>
                            <p:childTnLst>
                              <p:par>
                                <p:cTn fill="hold" nodeType="afterEffect" presetClass="exit" presetID="10" presetSubtype="0">
                                  <p:stCondLst>
                                    <p:cond delay="1000"/>
                                  </p:stCondLst>
                                  <p:childTnLst>
                                    <p:animEffect filter="fade" transition="out">
                                      <p:cBhvr>
                                        <p:cTn dur="500"/>
                                        <p:tgtEl>
                                          <p:spTgt spid="550"/>
                                        </p:tgtEl>
                                      </p:cBhvr>
                                    </p:animEffect>
                                    <p:set>
                                      <p:cBhvr>
                                        <p:cTn dur="1" fill="hold">
                                          <p:stCondLst>
                                            <p:cond delay="500"/>
                                          </p:stCondLst>
                                        </p:cTn>
                                        <p:tgtEl>
                                          <p:spTgt spid="550"/>
                                        </p:tgtEl>
                                        <p:attrNameLst>
                                          <p:attrName>style.visibility</p:attrName>
                                        </p:attrNameLst>
                                      </p:cBhvr>
                                      <p:to>
                                        <p:strVal val="hidden"/>
                                      </p:to>
                                    </p:set>
                                  </p:childTnLst>
                                </p:cTn>
                              </p:par>
                              <p:par>
                                <p:cTn fill="hold" nodeType="withEffect" presetClass="entr" presetID="10" presetSubtype="0">
                                  <p:stCondLst>
                                    <p:cond delay="1000"/>
                                  </p:stCondLst>
                                  <p:childTnLst>
                                    <p:set>
                                      <p:cBhvr>
                                        <p:cTn dur="1" fill="hold">
                                          <p:stCondLst>
                                            <p:cond delay="0"/>
                                          </p:stCondLst>
                                        </p:cTn>
                                        <p:tgtEl>
                                          <p:spTgt spid="551"/>
                                        </p:tgtEl>
                                        <p:attrNameLst>
                                          <p:attrName>style.visibility</p:attrName>
                                        </p:attrNameLst>
                                      </p:cBhvr>
                                      <p:to>
                                        <p:strVal val="visible"/>
                                      </p:to>
                                    </p:set>
                                    <p:animEffect filter="fade" transition="in">
                                      <p:cBhvr>
                                        <p:cTn dur="500"/>
                                        <p:tgtEl>
                                          <p:spTgt spid="551"/>
                                        </p:tgtEl>
                                      </p:cBhvr>
                                    </p:animEffect>
                                  </p:childTnLst>
                                </p:cTn>
                              </p:par>
                            </p:childTnLst>
                          </p:cTn>
                        </p:par>
                        <p:par>
                          <p:cTn fill="hold">
                            <p:stCondLst>
                              <p:cond delay="2000"/>
                            </p:stCondLst>
                            <p:childTnLst>
                              <p:par>
                                <p:cTn fill="hold" nodeType="afterEffect" presetClass="exit" presetID="10" presetSubtype="0">
                                  <p:stCondLst>
                                    <p:cond delay="1000"/>
                                  </p:stCondLst>
                                  <p:childTnLst>
                                    <p:animEffect filter="fade" transition="out">
                                      <p:cBhvr>
                                        <p:cTn dur="500"/>
                                        <p:tgtEl>
                                          <p:spTgt spid="551"/>
                                        </p:tgtEl>
                                      </p:cBhvr>
                                    </p:animEffect>
                                    <p:set>
                                      <p:cBhvr>
                                        <p:cTn dur="1" fill="hold">
                                          <p:stCondLst>
                                            <p:cond delay="500"/>
                                          </p:stCondLst>
                                        </p:cTn>
                                        <p:tgtEl>
                                          <p:spTgt spid="551"/>
                                        </p:tgtEl>
                                        <p:attrNameLst>
                                          <p:attrName>style.visibility</p:attrName>
                                        </p:attrNameLst>
                                      </p:cBhvr>
                                      <p:to>
                                        <p:strVal val="hidden"/>
                                      </p:to>
                                    </p:set>
                                  </p:childTnLst>
                                </p:cTn>
                              </p:par>
                              <p:par>
                                <p:cTn fill="hold" nodeType="withEffect" presetClass="entr" presetID="10" presetSubtype="0">
                                  <p:stCondLst>
                                    <p:cond delay="1000"/>
                                  </p:stCondLst>
                                  <p:childTnLst>
                                    <p:set>
                                      <p:cBhvr>
                                        <p:cTn dur="1" fill="hold">
                                          <p:stCondLst>
                                            <p:cond delay="0"/>
                                          </p:stCondLst>
                                        </p:cTn>
                                        <p:tgtEl>
                                          <p:spTgt spid="552"/>
                                        </p:tgtEl>
                                        <p:attrNameLst>
                                          <p:attrName>style.visibility</p:attrName>
                                        </p:attrNameLst>
                                      </p:cBhvr>
                                      <p:to>
                                        <p:strVal val="visible"/>
                                      </p:to>
                                    </p:set>
                                    <p:animEffect filter="fade" transition="in">
                                      <p:cBhvr>
                                        <p:cTn dur="500"/>
                                        <p:tgtEl>
                                          <p:spTgt spid="552"/>
                                        </p:tgtEl>
                                      </p:cBhvr>
                                    </p:animEffect>
                                  </p:childTnLst>
                                </p:cTn>
                              </p:par>
                            </p:childTnLst>
                          </p:cTn>
                        </p:par>
                        <p:par>
                          <p:cTn fill="hold">
                            <p:stCondLst>
                              <p:cond delay="2500"/>
                            </p:stCondLst>
                            <p:childTnLst>
                              <p:par>
                                <p:cTn fill="hold" nodeType="afterEffect" presetClass="exit" presetID="10" presetSubtype="0">
                                  <p:stCondLst>
                                    <p:cond delay="1000"/>
                                  </p:stCondLst>
                                  <p:childTnLst>
                                    <p:animEffect filter="fade" transition="out">
                                      <p:cBhvr>
                                        <p:cTn dur="500"/>
                                        <p:tgtEl>
                                          <p:spTgt spid="552"/>
                                        </p:tgtEl>
                                      </p:cBhvr>
                                    </p:animEffect>
                                    <p:set>
                                      <p:cBhvr>
                                        <p:cTn dur="1" fill="hold">
                                          <p:stCondLst>
                                            <p:cond delay="500"/>
                                          </p:stCondLst>
                                        </p:cTn>
                                        <p:tgtEl>
                                          <p:spTgt spid="552"/>
                                        </p:tgtEl>
                                        <p:attrNameLst>
                                          <p:attrName>style.visibility</p:attrName>
                                        </p:attrNameLst>
                                      </p:cBhvr>
                                      <p:to>
                                        <p:strVal val="hidden"/>
                                      </p:to>
                                    </p:set>
                                  </p:childTnLst>
                                </p:cTn>
                              </p:par>
                              <p:par>
                                <p:cTn fill="hold" nodeType="withEffect" presetClass="entr" presetID="10" presetSubtype="0">
                                  <p:stCondLst>
                                    <p:cond delay="1000"/>
                                  </p:stCondLst>
                                  <p:childTnLst>
                                    <p:set>
                                      <p:cBhvr>
                                        <p:cTn dur="1" fill="hold">
                                          <p:stCondLst>
                                            <p:cond delay="0"/>
                                          </p:stCondLst>
                                        </p:cTn>
                                        <p:tgtEl>
                                          <p:spTgt spid="553"/>
                                        </p:tgtEl>
                                        <p:attrNameLst>
                                          <p:attrName>style.visibility</p:attrName>
                                        </p:attrNameLst>
                                      </p:cBhvr>
                                      <p:to>
                                        <p:strVal val="visible"/>
                                      </p:to>
                                    </p:set>
                                    <p:animEffect filter="fade" transition="in">
                                      <p:cBhvr>
                                        <p:cTn dur="448"/>
                                        <p:tgtEl>
                                          <p:spTgt spid="553"/>
                                        </p:tgtEl>
                                      </p:cBhvr>
                                    </p:animEffect>
                                  </p:childTnLst>
                                </p:cTn>
                              </p:par>
                            </p:childTnLst>
                          </p:cTn>
                        </p:par>
                        <p:par>
                          <p:cTn fill="hold">
                            <p:stCondLst>
                              <p:cond delay="3000"/>
                            </p:stCondLst>
                            <p:childTnLst>
                              <p:par>
                                <p:cTn fill="hold" nodeType="afterEffect" presetClass="exit" presetID="10" presetSubtype="0">
                                  <p:stCondLst>
                                    <p:cond delay="1000"/>
                                  </p:stCondLst>
                                  <p:childTnLst>
                                    <p:animEffect filter="fade" transition="out">
                                      <p:cBhvr>
                                        <p:cTn dur="500"/>
                                        <p:tgtEl>
                                          <p:spTgt spid="553"/>
                                        </p:tgtEl>
                                      </p:cBhvr>
                                    </p:animEffect>
                                    <p:set>
                                      <p:cBhvr>
                                        <p:cTn dur="1" fill="hold">
                                          <p:stCondLst>
                                            <p:cond delay="500"/>
                                          </p:stCondLst>
                                        </p:cTn>
                                        <p:tgtEl>
                                          <p:spTgt spid="553"/>
                                        </p:tgtEl>
                                        <p:attrNameLst>
                                          <p:attrName>style.visibility</p:attrName>
                                        </p:attrNameLst>
                                      </p:cBhvr>
                                      <p:to>
                                        <p:strVal val="hidden"/>
                                      </p:to>
                                    </p:set>
                                  </p:childTnLst>
                                </p:cTn>
                              </p:par>
                              <p:par>
                                <p:cTn fill="hold" nodeType="withEffect" presetClass="entr" presetID="10" presetSubtype="0">
                                  <p:stCondLst>
                                    <p:cond delay="1000"/>
                                  </p:stCondLst>
                                  <p:childTnLst>
                                    <p:set>
                                      <p:cBhvr>
                                        <p:cTn dur="1" fill="hold">
                                          <p:stCondLst>
                                            <p:cond delay="0"/>
                                          </p:stCondLst>
                                        </p:cTn>
                                        <p:tgtEl>
                                          <p:spTgt spid="554"/>
                                        </p:tgtEl>
                                        <p:attrNameLst>
                                          <p:attrName>style.visibility</p:attrName>
                                        </p:attrNameLst>
                                      </p:cBhvr>
                                      <p:to>
                                        <p:strVal val="visible"/>
                                      </p:to>
                                    </p:set>
                                    <p:animEffect filter="fade" transition="in">
                                      <p:cBhvr>
                                        <p:cTn dur="500"/>
                                        <p:tgtEl>
                                          <p:spTgt spid="5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58" name="Shape 558"/>
        <p:cNvGrpSpPr/>
        <p:nvPr/>
      </p:nvGrpSpPr>
      <p:grpSpPr>
        <a:xfrm>
          <a:off x="0" y="0"/>
          <a:ext cx="0" cy="0"/>
          <a:chOff x="0" y="0"/>
          <a:chExt cx="0" cy="0"/>
        </a:xfrm>
      </p:grpSpPr>
      <p:sp>
        <p:nvSpPr>
          <p:cNvPr id="559" name="Google Shape;559;p44"/>
          <p:cNvSpPr/>
          <p:nvPr/>
        </p:nvSpPr>
        <p:spPr>
          <a:xfrm>
            <a:off x="0" y="0"/>
            <a:ext cx="18287998" cy="1028604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60" name="Google Shape;560;p44"/>
          <p:cNvSpPr txBox="1"/>
          <p:nvPr/>
        </p:nvSpPr>
        <p:spPr>
          <a:xfrm>
            <a:off x="13901863" y="3034665"/>
            <a:ext cx="3704436" cy="4269105"/>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b="1" lang="en-US" sz="5600">
                <a:solidFill>
                  <a:schemeClr val="dk1"/>
                </a:solidFill>
                <a:latin typeface="Calibri"/>
                <a:ea typeface="Calibri"/>
                <a:cs typeface="Calibri"/>
                <a:sym typeface="Calibri"/>
              </a:rPr>
              <a:t>Phiếu đánh giá tiến độ dự án</a:t>
            </a:r>
            <a:endParaRPr b="1" sz="5600" u="none">
              <a:solidFill>
                <a:schemeClr val="dk1"/>
              </a:solidFill>
              <a:latin typeface="Calibri"/>
              <a:ea typeface="Calibri"/>
              <a:cs typeface="Calibri"/>
              <a:sym typeface="Calibri"/>
            </a:endParaRPr>
          </a:p>
        </p:txBody>
      </p:sp>
      <p:sp>
        <p:nvSpPr>
          <p:cNvPr id="561" name="Google Shape;561;p44"/>
          <p:cNvSpPr/>
          <p:nvPr/>
        </p:nvSpPr>
        <p:spPr>
          <a:xfrm rot="-5400000">
            <a:off x="5150960" y="-1240850"/>
            <a:ext cx="2573217" cy="1287513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62" name="Google Shape;562;p44"/>
          <p:cNvSpPr/>
          <p:nvPr/>
        </p:nvSpPr>
        <p:spPr>
          <a:xfrm>
            <a:off x="453127" y="996462"/>
            <a:ext cx="12123948" cy="8400510"/>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63" name="Google Shape;563;p44"/>
          <p:cNvSpPr/>
          <p:nvPr/>
        </p:nvSpPr>
        <p:spPr>
          <a:xfrm rot="5400000">
            <a:off x="11925671" y="5088146"/>
            <a:ext cx="2578608" cy="228573"/>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564" name="Google Shape;564;p44"/>
          <p:cNvGraphicFramePr/>
          <p:nvPr/>
        </p:nvGraphicFramePr>
        <p:xfrm>
          <a:off x="817857" y="350520"/>
          <a:ext cx="3000000" cy="3000000"/>
        </p:xfrm>
        <a:graphic>
          <a:graphicData uri="http://schemas.openxmlformats.org/drawingml/2006/table">
            <a:tbl>
              <a:tblPr bandRow="1" firstCol="1" firstRow="1">
                <a:solidFill>
                  <a:srgbClr val="F2F2F2"/>
                </a:solidFill>
                <a:tableStyleId>{F7C3D4E1-40DA-4164-B01C-DE2397E68F7C}</a:tableStyleId>
              </a:tblPr>
              <a:tblGrid>
                <a:gridCol w="1313150"/>
                <a:gridCol w="3414650"/>
                <a:gridCol w="2715125"/>
                <a:gridCol w="1962700"/>
                <a:gridCol w="2006800"/>
              </a:tblGrid>
              <a:tr h="2020850">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STT</a:t>
                      </a:r>
                      <a:endParaRPr b="1" sz="3000" cap="none">
                        <a:solidFill>
                          <a:schemeClr val="dk1"/>
                        </a:solidFill>
                        <a:latin typeface="Calibri"/>
                        <a:ea typeface="Calibri"/>
                        <a:cs typeface="Calibri"/>
                        <a:sym typeface="Calibri"/>
                      </a:endParaRPr>
                    </a:p>
                  </a:txBody>
                  <a:tcPr marT="33850" marB="253950" marR="274100" marL="1185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Nội dung đánh giá</a:t>
                      </a:r>
                      <a:endParaRPr b="1" sz="3000" cap="none">
                        <a:solidFill>
                          <a:schemeClr val="dk1"/>
                        </a:solidFill>
                        <a:latin typeface="Calibri"/>
                        <a:ea typeface="Calibri"/>
                        <a:cs typeface="Calibri"/>
                        <a:sym typeface="Calibri"/>
                      </a:endParaRPr>
                    </a:p>
                  </a:txBody>
                  <a:tcPr marT="33850" marB="253950" marR="274100" marL="1185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Đạt yêu cầu</a:t>
                      </a:r>
                      <a:endParaRPr b="1" sz="3000" cap="none">
                        <a:solidFill>
                          <a:schemeClr val="dk1"/>
                        </a:solidFill>
                        <a:latin typeface="Calibri"/>
                        <a:ea typeface="Calibri"/>
                        <a:cs typeface="Calibri"/>
                        <a:sym typeface="Calibri"/>
                      </a:endParaRPr>
                    </a:p>
                  </a:txBody>
                  <a:tcPr marT="33850" marB="253950" marR="274100" marL="1185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Cần cải thiện</a:t>
                      </a:r>
                      <a:endParaRPr b="1" sz="3000" cap="none">
                        <a:solidFill>
                          <a:schemeClr val="dk1"/>
                        </a:solidFill>
                        <a:latin typeface="Calibri"/>
                        <a:ea typeface="Calibri"/>
                        <a:cs typeface="Calibri"/>
                        <a:sym typeface="Calibri"/>
                      </a:endParaRPr>
                    </a:p>
                  </a:txBody>
                  <a:tcPr marT="33850" marB="253950" marR="274100" marL="1185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Ghi chú</a:t>
                      </a:r>
                      <a:endParaRPr b="1" sz="3000" cap="none">
                        <a:solidFill>
                          <a:schemeClr val="dk1"/>
                        </a:solidFill>
                        <a:latin typeface="Calibri"/>
                        <a:ea typeface="Calibri"/>
                        <a:cs typeface="Calibri"/>
                        <a:sym typeface="Calibri"/>
                      </a:endParaRPr>
                    </a:p>
                  </a:txBody>
                  <a:tcPr marT="33850" marB="253950" marR="274100" marL="1185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1111000">
                <a:tc>
                  <a:txBody>
                    <a:bodyPr/>
                    <a:lstStyle/>
                    <a:p>
                      <a:pPr indent="0" lvl="0" marL="0" marR="0" rtl="0" algn="ctr">
                        <a:lnSpc>
                          <a:spcPct val="115000"/>
                        </a:lnSpc>
                        <a:spcBef>
                          <a:spcPts val="0"/>
                        </a:spcBef>
                        <a:spcAft>
                          <a:spcPts val="0"/>
                        </a:spcAft>
                        <a:buClr>
                          <a:schemeClr val="dk1"/>
                        </a:buClr>
                        <a:buSzPts val="2200"/>
                        <a:buFont typeface="Calibri"/>
                        <a:buNone/>
                      </a:pPr>
                      <a:r>
                        <a:rPr b="1" lang="en-US" sz="2200" cap="none">
                          <a:solidFill>
                            <a:schemeClr val="dk1"/>
                          </a:solidFill>
                        </a:rPr>
                        <a:t>1</a:t>
                      </a:r>
                      <a:endParaRPr b="1" sz="2200" cap="none">
                        <a:solidFill>
                          <a:schemeClr val="dk1"/>
                        </a:solidFill>
                        <a:latin typeface="Calibri"/>
                        <a:ea typeface="Calibri"/>
                        <a:cs typeface="Calibri"/>
                        <a:sym typeface="Calibri"/>
                      </a:endParaRPr>
                    </a:p>
                  </a:txBody>
                  <a:tcPr marT="33850" marB="253950" marR="274100" marL="118500" anchor="ctr">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200"/>
                        <a:buFont typeface="Calibri"/>
                        <a:buNone/>
                      </a:pPr>
                      <a:r>
                        <a:rPr lang="en-US" sz="2200" cap="none">
                          <a:solidFill>
                            <a:schemeClr val="dk1"/>
                          </a:solidFill>
                        </a:rPr>
                        <a:t>Đúng tiến độ</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spcBef>
                          <a:spcPts val="0"/>
                        </a:spcBef>
                        <a:spcAft>
                          <a:spcPts val="0"/>
                        </a:spcAft>
                        <a:buNone/>
                      </a:pPr>
                      <a:r>
                        <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1111000">
                <a:tc>
                  <a:txBody>
                    <a:bodyPr/>
                    <a:lstStyle/>
                    <a:p>
                      <a:pPr indent="0" lvl="0" marL="0" marR="0" rtl="0" algn="ctr">
                        <a:lnSpc>
                          <a:spcPct val="115000"/>
                        </a:lnSpc>
                        <a:spcBef>
                          <a:spcPts val="0"/>
                        </a:spcBef>
                        <a:spcAft>
                          <a:spcPts val="0"/>
                        </a:spcAft>
                        <a:buClr>
                          <a:schemeClr val="dk1"/>
                        </a:buClr>
                        <a:buSzPts val="2200"/>
                        <a:buFont typeface="Calibri"/>
                        <a:buNone/>
                      </a:pPr>
                      <a:r>
                        <a:rPr b="1" lang="en-US" sz="2200" cap="none">
                          <a:solidFill>
                            <a:schemeClr val="dk1"/>
                          </a:solidFill>
                        </a:rPr>
                        <a:t>2</a:t>
                      </a:r>
                      <a:endParaRPr b="1" sz="2200" cap="none">
                        <a:solidFill>
                          <a:schemeClr val="dk1"/>
                        </a:solidFill>
                        <a:latin typeface="Calibri"/>
                        <a:ea typeface="Calibri"/>
                        <a:cs typeface="Calibri"/>
                        <a:sym typeface="Calibri"/>
                      </a:endParaRPr>
                    </a:p>
                  </a:txBody>
                  <a:tcPr marT="33850" marB="253950" marR="274100" marL="118500" anchor="ctr">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chemeClr val="dk1"/>
                        </a:buClr>
                        <a:buSzPts val="2200"/>
                        <a:buFont typeface="Calibri"/>
                        <a:buNone/>
                      </a:pPr>
                      <a:r>
                        <a:rPr lang="en-US" sz="2200" cap="none">
                          <a:solidFill>
                            <a:schemeClr val="dk1"/>
                          </a:solidFill>
                        </a:rPr>
                        <a:t>Phù hợp ngân sách</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l">
                        <a:spcBef>
                          <a:spcPts val="0"/>
                        </a:spcBef>
                        <a:spcAft>
                          <a:spcPts val="0"/>
                        </a:spcAft>
                        <a:buNone/>
                      </a:pPr>
                      <a:r>
                        <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r>
              <a:tr h="1111000">
                <a:tc>
                  <a:txBody>
                    <a:bodyPr/>
                    <a:lstStyle/>
                    <a:p>
                      <a:pPr indent="0" lvl="0" marL="0" marR="0" rtl="0" algn="ctr">
                        <a:lnSpc>
                          <a:spcPct val="115000"/>
                        </a:lnSpc>
                        <a:spcBef>
                          <a:spcPts val="0"/>
                        </a:spcBef>
                        <a:spcAft>
                          <a:spcPts val="0"/>
                        </a:spcAft>
                        <a:buClr>
                          <a:schemeClr val="dk1"/>
                        </a:buClr>
                        <a:buSzPts val="2200"/>
                        <a:buFont typeface="Calibri"/>
                        <a:buNone/>
                      </a:pPr>
                      <a:r>
                        <a:rPr b="1" lang="en-US" sz="2200" cap="none">
                          <a:solidFill>
                            <a:schemeClr val="dk1"/>
                          </a:solidFill>
                        </a:rPr>
                        <a:t>3</a:t>
                      </a:r>
                      <a:endParaRPr b="1" sz="2200" cap="none">
                        <a:solidFill>
                          <a:schemeClr val="dk1"/>
                        </a:solidFill>
                        <a:latin typeface="Calibri"/>
                        <a:ea typeface="Calibri"/>
                        <a:cs typeface="Calibri"/>
                        <a:sym typeface="Calibri"/>
                      </a:endParaRPr>
                    </a:p>
                  </a:txBody>
                  <a:tcPr marT="33850" marB="253950" marR="274100" marL="118500" anchor="ctr">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200"/>
                        <a:buFont typeface="Calibri"/>
                        <a:buNone/>
                      </a:pPr>
                      <a:r>
                        <a:rPr lang="en-US" sz="2200" cap="none">
                          <a:solidFill>
                            <a:schemeClr val="dk1"/>
                          </a:solidFill>
                        </a:rPr>
                        <a:t>Chất lượng đầu ra</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spcBef>
                          <a:spcPts val="0"/>
                        </a:spcBef>
                        <a:spcAft>
                          <a:spcPts val="0"/>
                        </a:spcAft>
                        <a:buNone/>
                      </a:pPr>
                      <a:r>
                        <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1111000">
                <a:tc>
                  <a:txBody>
                    <a:bodyPr/>
                    <a:lstStyle/>
                    <a:p>
                      <a:pPr indent="0" lvl="0" marL="0" marR="0" rtl="0" algn="ctr">
                        <a:lnSpc>
                          <a:spcPct val="115000"/>
                        </a:lnSpc>
                        <a:spcBef>
                          <a:spcPts val="0"/>
                        </a:spcBef>
                        <a:spcAft>
                          <a:spcPts val="0"/>
                        </a:spcAft>
                        <a:buClr>
                          <a:schemeClr val="dk1"/>
                        </a:buClr>
                        <a:buSzPts val="2200"/>
                        <a:buFont typeface="Calibri"/>
                        <a:buNone/>
                      </a:pPr>
                      <a:r>
                        <a:rPr b="1" lang="en-US" sz="2200" cap="none">
                          <a:solidFill>
                            <a:schemeClr val="dk1"/>
                          </a:solidFill>
                        </a:rPr>
                        <a:t>4</a:t>
                      </a:r>
                      <a:endParaRPr b="1" sz="2200" cap="none">
                        <a:solidFill>
                          <a:schemeClr val="dk1"/>
                        </a:solidFill>
                        <a:latin typeface="Calibri"/>
                        <a:ea typeface="Calibri"/>
                        <a:cs typeface="Calibri"/>
                        <a:sym typeface="Calibri"/>
                      </a:endParaRPr>
                    </a:p>
                  </a:txBody>
                  <a:tcPr marT="33850" marB="253950" marR="274100" marL="118500" anchor="ctr">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chemeClr val="dk1"/>
                        </a:buClr>
                        <a:buSzPts val="2200"/>
                        <a:buFont typeface="Calibri"/>
                        <a:buNone/>
                      </a:pPr>
                      <a:r>
                        <a:rPr lang="en-US" sz="2200" cap="none">
                          <a:solidFill>
                            <a:schemeClr val="dk1"/>
                          </a:solidFill>
                        </a:rPr>
                        <a:t>Giao tiếp giữa các bên</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l">
                        <a:spcBef>
                          <a:spcPts val="0"/>
                        </a:spcBef>
                        <a:spcAft>
                          <a:spcPts val="0"/>
                        </a:spcAft>
                        <a:buNone/>
                      </a:pPr>
                      <a:r>
                        <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r>
              <a:tr h="1111000">
                <a:tc>
                  <a:txBody>
                    <a:bodyPr/>
                    <a:lstStyle/>
                    <a:p>
                      <a:pPr indent="0" lvl="0" marL="0" marR="0" rtl="0" algn="ctr">
                        <a:lnSpc>
                          <a:spcPct val="115000"/>
                        </a:lnSpc>
                        <a:spcBef>
                          <a:spcPts val="0"/>
                        </a:spcBef>
                        <a:spcAft>
                          <a:spcPts val="0"/>
                        </a:spcAft>
                        <a:buClr>
                          <a:schemeClr val="dk1"/>
                        </a:buClr>
                        <a:buSzPts val="2200"/>
                        <a:buFont typeface="Calibri"/>
                        <a:buNone/>
                      </a:pPr>
                      <a:r>
                        <a:rPr b="1" lang="en-US" sz="2200" cap="none">
                          <a:solidFill>
                            <a:schemeClr val="dk1"/>
                          </a:solidFill>
                        </a:rPr>
                        <a:t>5</a:t>
                      </a:r>
                      <a:endParaRPr b="1" sz="2200" cap="none">
                        <a:solidFill>
                          <a:schemeClr val="dk1"/>
                        </a:solidFill>
                        <a:latin typeface="Calibri"/>
                        <a:ea typeface="Calibri"/>
                        <a:cs typeface="Calibri"/>
                        <a:sym typeface="Calibri"/>
                      </a:endParaRPr>
                    </a:p>
                  </a:txBody>
                  <a:tcPr marT="33850" marB="253950" marR="274100" marL="118500" anchor="ctr">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15000"/>
                        </a:lnSpc>
                        <a:spcBef>
                          <a:spcPts val="0"/>
                        </a:spcBef>
                        <a:spcAft>
                          <a:spcPts val="0"/>
                        </a:spcAft>
                        <a:buClr>
                          <a:schemeClr val="dk1"/>
                        </a:buClr>
                        <a:buSzPts val="2200"/>
                        <a:buFont typeface="Calibri"/>
                        <a:buNone/>
                      </a:pPr>
                      <a:r>
                        <a:rPr lang="en-US" sz="2200" cap="none">
                          <a:solidFill>
                            <a:schemeClr val="dk1"/>
                          </a:solidFill>
                        </a:rPr>
                        <a:t>Tài liệu rõ ràng</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spcBef>
                          <a:spcPts val="0"/>
                        </a:spcBef>
                        <a:spcAft>
                          <a:spcPts val="0"/>
                        </a:spcAft>
                        <a:buNone/>
                      </a:pPr>
                      <a:r>
                        <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1111000">
                <a:tc>
                  <a:txBody>
                    <a:bodyPr/>
                    <a:lstStyle/>
                    <a:p>
                      <a:pPr indent="0" lvl="0" marL="0" marR="0" rtl="0" algn="ctr">
                        <a:lnSpc>
                          <a:spcPct val="115000"/>
                        </a:lnSpc>
                        <a:spcBef>
                          <a:spcPts val="0"/>
                        </a:spcBef>
                        <a:spcAft>
                          <a:spcPts val="0"/>
                        </a:spcAft>
                        <a:buClr>
                          <a:schemeClr val="dk1"/>
                        </a:buClr>
                        <a:buSzPts val="2200"/>
                        <a:buFont typeface="Calibri"/>
                        <a:buNone/>
                      </a:pPr>
                      <a:r>
                        <a:rPr b="1" lang="en-US" sz="2200" cap="none">
                          <a:solidFill>
                            <a:schemeClr val="dk1"/>
                          </a:solidFill>
                        </a:rPr>
                        <a:t>…</a:t>
                      </a:r>
                      <a:endParaRPr b="1" sz="2200" cap="none">
                        <a:solidFill>
                          <a:schemeClr val="dk1"/>
                        </a:solidFill>
                        <a:latin typeface="Calibri"/>
                        <a:ea typeface="Calibri"/>
                        <a:cs typeface="Calibri"/>
                        <a:sym typeface="Calibri"/>
                      </a:endParaRPr>
                    </a:p>
                  </a:txBody>
                  <a:tcPr marT="33850" marB="253950" marR="274100" marL="118500" anchor="ctr">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Clr>
                          <a:schemeClr val="dk1"/>
                        </a:buClr>
                        <a:buSzPts val="2200"/>
                        <a:buFont typeface="Calibri"/>
                        <a:buNone/>
                      </a:pPr>
                      <a:r>
                        <a:rPr lang="en-US" sz="2200" cap="none">
                          <a:solidFill>
                            <a:schemeClr val="dk1"/>
                          </a:solidFill>
                        </a:rPr>
                        <a:t>….</a:t>
                      </a:r>
                      <a:endParaRPr sz="2200" cap="none">
                        <a:solidFill>
                          <a:schemeClr val="dk1"/>
                        </a:solidFill>
                        <a:latin typeface="Calibri"/>
                        <a:ea typeface="Calibri"/>
                        <a:cs typeface="Calibri"/>
                        <a:sym typeface="Calibri"/>
                      </a:endParaRPr>
                    </a:p>
                  </a:txBody>
                  <a:tcPr marT="33850" marB="253950" marR="274100" marL="1185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8D8D8"/>
                    </a:solidFill>
                  </a:tcPr>
                </a:tc>
              </a:tr>
            </a:tbl>
          </a:graphicData>
        </a:graphic>
      </p:graphicFrame>
      <p:sp>
        <p:nvSpPr>
          <p:cNvPr id="565" name="Google Shape;565;p44"/>
          <p:cNvSpPr txBox="1"/>
          <p:nvPr/>
        </p:nvSpPr>
        <p:spPr>
          <a:xfrm>
            <a:off x="13901863" y="3062163"/>
            <a:ext cx="3704436" cy="4269105"/>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b="1" lang="en-US" sz="5600" u="none">
                <a:solidFill>
                  <a:schemeClr val="dk1"/>
                </a:solidFill>
                <a:latin typeface="Calibri"/>
                <a:ea typeface="Calibri"/>
                <a:cs typeface="Calibri"/>
                <a:sym typeface="Calibri"/>
              </a:rPr>
              <a:t>Phiếu ghi nhận rủi ro dự án</a:t>
            </a:r>
            <a:endParaRPr/>
          </a:p>
        </p:txBody>
      </p:sp>
      <p:graphicFrame>
        <p:nvGraphicFramePr>
          <p:cNvPr id="566" name="Google Shape;566;p44"/>
          <p:cNvGraphicFramePr/>
          <p:nvPr/>
        </p:nvGraphicFramePr>
        <p:xfrm>
          <a:off x="828460" y="350519"/>
          <a:ext cx="3000000" cy="3000000"/>
        </p:xfrm>
        <a:graphic>
          <a:graphicData uri="http://schemas.openxmlformats.org/drawingml/2006/table">
            <a:tbl>
              <a:tblPr bandRow="1" firstCol="1" firstRow="1">
                <a:noFill/>
                <a:tableStyleId>{82C2320C-18AB-4719-B111-55905B5AE14C}</a:tableStyleId>
              </a:tblPr>
              <a:tblGrid>
                <a:gridCol w="934775"/>
                <a:gridCol w="2240800"/>
                <a:gridCol w="2064800"/>
                <a:gridCol w="2200900"/>
                <a:gridCol w="1861800"/>
                <a:gridCol w="2109375"/>
              </a:tblGrid>
              <a:tr h="3166975">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STT</a:t>
                      </a:r>
                      <a:endParaRPr b="1"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Mô tả rủi ro</a:t>
                      </a:r>
                      <a:endParaRPr b="1"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Xác suất (Cao/Trung bình/Thấp)</a:t>
                      </a:r>
                      <a:endParaRPr b="1"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Mức độ ảnh hưởng</a:t>
                      </a:r>
                      <a:endParaRPr b="1"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Người ghi nhận</a:t>
                      </a:r>
                      <a:endParaRPr b="1"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Ngày phát hiện</a:t>
                      </a:r>
                      <a:endParaRPr b="1" sz="3000" cap="none">
                        <a:solidFill>
                          <a:schemeClr val="dk1"/>
                        </a:solidFill>
                        <a:latin typeface="Calibri"/>
                        <a:ea typeface="Calibri"/>
                        <a:cs typeface="Calibri"/>
                        <a:sym typeface="Calibri"/>
                      </a:endParaRPr>
                    </a:p>
                  </a:txBody>
                  <a:tcPr marT="44675" marB="335125" marR="111700" marL="0" anchor="ctr"/>
                </a:tc>
              </a:tr>
              <a:tr h="1839950">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1</a:t>
                      </a:r>
                      <a:endParaRPr b="1"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Trễ tiến độ lập trình</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Cao</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Nghiêm trọng</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PM</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15/07/2025</a:t>
                      </a:r>
                      <a:endParaRPr sz="3000" cap="none">
                        <a:solidFill>
                          <a:schemeClr val="dk1"/>
                        </a:solidFill>
                        <a:latin typeface="Calibri"/>
                        <a:ea typeface="Calibri"/>
                        <a:cs typeface="Calibri"/>
                        <a:sym typeface="Calibri"/>
                      </a:endParaRPr>
                    </a:p>
                  </a:txBody>
                  <a:tcPr marT="44675" marB="335125" marR="111700" marL="0" anchor="ctr"/>
                </a:tc>
              </a:tr>
              <a:tr h="2503475">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2</a:t>
                      </a:r>
                      <a:endParaRPr b="1"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Thay đổi yêu cầu khách hàng</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Trung bình</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Trung bình</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QA</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17/07/2025</a:t>
                      </a:r>
                      <a:endParaRPr sz="3000" cap="none">
                        <a:solidFill>
                          <a:schemeClr val="dk1"/>
                        </a:solidFill>
                        <a:latin typeface="Calibri"/>
                        <a:ea typeface="Calibri"/>
                        <a:cs typeface="Calibri"/>
                        <a:sym typeface="Calibri"/>
                      </a:endParaRPr>
                    </a:p>
                  </a:txBody>
                  <a:tcPr marT="44675" marB="335125" marR="111700" marL="0" anchor="ctr"/>
                </a:tc>
              </a:tr>
              <a:tr h="1176425">
                <a:tc>
                  <a:txBody>
                    <a:bodyPr/>
                    <a:lstStyle/>
                    <a:p>
                      <a:pPr indent="0" lvl="0" marL="0" marR="0" rtl="0" algn="ctr">
                        <a:lnSpc>
                          <a:spcPct val="115000"/>
                        </a:lnSpc>
                        <a:spcBef>
                          <a:spcPts val="0"/>
                        </a:spcBef>
                        <a:spcAft>
                          <a:spcPts val="0"/>
                        </a:spcAft>
                        <a:buClr>
                          <a:schemeClr val="dk1"/>
                        </a:buClr>
                        <a:buSzPts val="3000"/>
                        <a:buFont typeface="Calibri"/>
                        <a:buNone/>
                      </a:pPr>
                      <a:r>
                        <a:rPr b="1" lang="en-US" sz="3000" cap="none">
                          <a:solidFill>
                            <a:schemeClr val="dk1"/>
                          </a:solidFill>
                        </a:rPr>
                        <a:t>…</a:t>
                      </a:r>
                      <a:endParaRPr b="1"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a:t>
                      </a:r>
                      <a:endParaRPr sz="3000" cap="none">
                        <a:solidFill>
                          <a:schemeClr val="dk1"/>
                        </a:solidFill>
                        <a:latin typeface="Calibri"/>
                        <a:ea typeface="Calibri"/>
                        <a:cs typeface="Calibri"/>
                        <a:sym typeface="Calibri"/>
                      </a:endParaRPr>
                    </a:p>
                  </a:txBody>
                  <a:tcPr marT="44675" marB="335125" marR="111700" marL="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cap="none">
                          <a:solidFill>
                            <a:schemeClr val="dk1"/>
                          </a:solidFill>
                        </a:rPr>
                        <a:t>……….</a:t>
                      </a:r>
                      <a:endParaRPr sz="3000" cap="none">
                        <a:solidFill>
                          <a:schemeClr val="dk1"/>
                        </a:solidFill>
                        <a:latin typeface="Calibri"/>
                        <a:ea typeface="Calibri"/>
                        <a:cs typeface="Calibri"/>
                        <a:sym typeface="Calibri"/>
                      </a:endParaRPr>
                    </a:p>
                  </a:txBody>
                  <a:tcPr marT="44675" marB="335125" marR="111700" marL="0" anchor="ctr"/>
                </a:tc>
              </a:tr>
            </a:tbl>
          </a:graphicData>
        </a:graphic>
      </p:graphicFrame>
      <p:sp>
        <p:nvSpPr>
          <p:cNvPr id="567" name="Google Shape;567;p44"/>
          <p:cNvSpPr txBox="1"/>
          <p:nvPr/>
        </p:nvSpPr>
        <p:spPr>
          <a:xfrm>
            <a:off x="13598056" y="3910107"/>
            <a:ext cx="4380995" cy="1413996"/>
          </a:xfrm>
          <a:prstGeom prst="rect">
            <a:avLst/>
          </a:prstGeom>
          <a:noFill/>
          <a:ln>
            <a:noFill/>
          </a:ln>
        </p:spPr>
        <p:txBody>
          <a:bodyPr anchorCtr="0" anchor="ctr" bIns="45700" lIns="91425" spcFirstLastPara="1" rIns="91425" wrap="square" tIns="45700">
            <a:normAutofit fontScale="62500" lnSpcReduction="20000"/>
          </a:bodyPr>
          <a:lstStyle/>
          <a:p>
            <a:pPr indent="0" lvl="0" marL="0" marR="0" rtl="0" algn="ctr">
              <a:lnSpc>
                <a:spcPct val="90000"/>
              </a:lnSpc>
              <a:spcBef>
                <a:spcPts val="0"/>
              </a:spcBef>
              <a:spcAft>
                <a:spcPts val="0"/>
              </a:spcAft>
              <a:buNone/>
            </a:pPr>
            <a:r>
              <a:rPr b="1" lang="en-US" sz="7800">
                <a:solidFill>
                  <a:schemeClr val="dk1"/>
                </a:solidFill>
                <a:latin typeface="Calibri"/>
                <a:ea typeface="Calibri"/>
                <a:cs typeface="Calibri"/>
                <a:sym typeface="Calibri"/>
              </a:rPr>
              <a:t>Phiếu đánh giá tiến độ dự án</a:t>
            </a:r>
            <a:endParaRPr b="1" sz="7800" u="none">
              <a:solidFill>
                <a:schemeClr val="dk1"/>
              </a:solidFill>
              <a:latin typeface="Calibri"/>
              <a:ea typeface="Calibri"/>
              <a:cs typeface="Calibri"/>
              <a:sym typeface="Calibri"/>
            </a:endParaRPr>
          </a:p>
        </p:txBody>
      </p:sp>
      <p:graphicFrame>
        <p:nvGraphicFramePr>
          <p:cNvPr id="568" name="Google Shape;568;p44"/>
          <p:cNvGraphicFramePr/>
          <p:nvPr/>
        </p:nvGraphicFramePr>
        <p:xfrm>
          <a:off x="965200" y="680436"/>
          <a:ext cx="3000000" cy="3000000"/>
        </p:xfrm>
        <a:graphic>
          <a:graphicData uri="http://schemas.openxmlformats.org/drawingml/2006/table">
            <a:tbl>
              <a:tblPr bandRow="1" firstCol="1" firstRow="1">
                <a:noFill/>
                <a:tableStyleId>{F7C3D4E1-40DA-4164-B01C-DE2397E68F7C}</a:tableStyleId>
              </a:tblPr>
              <a:tblGrid>
                <a:gridCol w="662375"/>
                <a:gridCol w="2438450"/>
                <a:gridCol w="1783350"/>
                <a:gridCol w="1870700"/>
                <a:gridCol w="4808000"/>
              </a:tblGrid>
              <a:tr h="1193850">
                <a:tc>
                  <a:txBody>
                    <a:bodyPr/>
                    <a:lstStyle/>
                    <a:p>
                      <a:pPr indent="0" lvl="0" marL="0" marR="0" rtl="0" algn="ctr">
                        <a:lnSpc>
                          <a:spcPct val="115000"/>
                        </a:lnSpc>
                        <a:spcBef>
                          <a:spcPts val="0"/>
                        </a:spcBef>
                        <a:spcAft>
                          <a:spcPts val="0"/>
                        </a:spcAft>
                        <a:buClr>
                          <a:schemeClr val="dk1"/>
                        </a:buClr>
                        <a:buSzPts val="3000"/>
                        <a:buFont typeface="Calibri"/>
                        <a:buNone/>
                      </a:pPr>
                      <a:r>
                        <a:rPr lang="en-US" sz="3000"/>
                        <a:t>STT</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Nội dung đánh giá</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Đạt yêu cầu</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Cần cải thiện</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Ghi chú</a:t>
                      </a:r>
                      <a:endParaRPr sz="2600">
                        <a:latin typeface="Calibri"/>
                        <a:ea typeface="Calibri"/>
                        <a:cs typeface="Calibri"/>
                        <a:sym typeface="Calibri"/>
                      </a:endParaRPr>
                    </a:p>
                  </a:txBody>
                  <a:tcPr marT="0" marB="0" marR="148050" marL="148050" anchor="ctr"/>
                </a:tc>
              </a:tr>
              <a:tr h="1193850">
                <a:tc>
                  <a:txBody>
                    <a:bodyPr/>
                    <a:lstStyle/>
                    <a:p>
                      <a:pPr indent="0" lvl="0" marL="0" marR="0" rtl="0" algn="ctr">
                        <a:lnSpc>
                          <a:spcPct val="115000"/>
                        </a:lnSpc>
                        <a:spcBef>
                          <a:spcPts val="0"/>
                        </a:spcBef>
                        <a:spcAft>
                          <a:spcPts val="0"/>
                        </a:spcAft>
                        <a:buClr>
                          <a:schemeClr val="dk1"/>
                        </a:buClr>
                        <a:buSzPts val="3000"/>
                        <a:buFont typeface="Calibri"/>
                        <a:buNone/>
                      </a:pPr>
                      <a:r>
                        <a:rPr lang="en-US" sz="3000"/>
                        <a:t>1</a:t>
                      </a:r>
                      <a:endParaRPr sz="2600">
                        <a:latin typeface="Calibri"/>
                        <a:ea typeface="Calibri"/>
                        <a:cs typeface="Calibri"/>
                        <a:sym typeface="Calibri"/>
                      </a:endParaRPr>
                    </a:p>
                  </a:txBody>
                  <a:tcPr marT="0" marB="0" marR="148050" marL="14805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a:t>Đúng tiến độ</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l">
                        <a:spcBef>
                          <a:spcPts val="0"/>
                        </a:spcBef>
                        <a:spcAft>
                          <a:spcPts val="0"/>
                        </a:spcAft>
                        <a:buNone/>
                      </a:pPr>
                      <a:r>
                        <a:t/>
                      </a:r>
                      <a:endParaRPr sz="2600">
                        <a:latin typeface="Calibri"/>
                        <a:ea typeface="Calibri"/>
                        <a:cs typeface="Calibri"/>
                        <a:sym typeface="Calibri"/>
                      </a:endParaRPr>
                    </a:p>
                  </a:txBody>
                  <a:tcPr marT="0" marB="0" marR="148050" marL="148050" anchor="ctr"/>
                </a:tc>
              </a:tr>
              <a:tr h="1193850">
                <a:tc>
                  <a:txBody>
                    <a:bodyPr/>
                    <a:lstStyle/>
                    <a:p>
                      <a:pPr indent="0" lvl="0" marL="0" marR="0" rtl="0" algn="ctr">
                        <a:lnSpc>
                          <a:spcPct val="115000"/>
                        </a:lnSpc>
                        <a:spcBef>
                          <a:spcPts val="0"/>
                        </a:spcBef>
                        <a:spcAft>
                          <a:spcPts val="0"/>
                        </a:spcAft>
                        <a:buClr>
                          <a:schemeClr val="dk1"/>
                        </a:buClr>
                        <a:buSzPts val="3000"/>
                        <a:buFont typeface="Calibri"/>
                        <a:buNone/>
                      </a:pPr>
                      <a:r>
                        <a:rPr lang="en-US" sz="3000"/>
                        <a:t>2</a:t>
                      </a:r>
                      <a:endParaRPr sz="2600">
                        <a:latin typeface="Calibri"/>
                        <a:ea typeface="Calibri"/>
                        <a:cs typeface="Calibri"/>
                        <a:sym typeface="Calibri"/>
                      </a:endParaRPr>
                    </a:p>
                  </a:txBody>
                  <a:tcPr marT="0" marB="0" marR="148050" marL="14805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a:t>Phù hợp ngân sách</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l">
                        <a:spcBef>
                          <a:spcPts val="0"/>
                        </a:spcBef>
                        <a:spcAft>
                          <a:spcPts val="0"/>
                        </a:spcAft>
                        <a:buNone/>
                      </a:pPr>
                      <a:r>
                        <a:t/>
                      </a:r>
                      <a:endParaRPr sz="2600">
                        <a:latin typeface="Calibri"/>
                        <a:ea typeface="Calibri"/>
                        <a:cs typeface="Calibri"/>
                        <a:sym typeface="Calibri"/>
                      </a:endParaRPr>
                    </a:p>
                  </a:txBody>
                  <a:tcPr marT="0" marB="0" marR="148050" marL="148050" anchor="ctr"/>
                </a:tc>
              </a:tr>
              <a:tr h="1193850">
                <a:tc>
                  <a:txBody>
                    <a:bodyPr/>
                    <a:lstStyle/>
                    <a:p>
                      <a:pPr indent="0" lvl="0" marL="0" marR="0" rtl="0" algn="ctr">
                        <a:lnSpc>
                          <a:spcPct val="115000"/>
                        </a:lnSpc>
                        <a:spcBef>
                          <a:spcPts val="0"/>
                        </a:spcBef>
                        <a:spcAft>
                          <a:spcPts val="0"/>
                        </a:spcAft>
                        <a:buClr>
                          <a:schemeClr val="dk1"/>
                        </a:buClr>
                        <a:buSzPts val="3000"/>
                        <a:buFont typeface="Calibri"/>
                        <a:buNone/>
                      </a:pPr>
                      <a:r>
                        <a:rPr lang="en-US" sz="3000"/>
                        <a:t>3</a:t>
                      </a:r>
                      <a:endParaRPr sz="2600">
                        <a:latin typeface="Calibri"/>
                        <a:ea typeface="Calibri"/>
                        <a:cs typeface="Calibri"/>
                        <a:sym typeface="Calibri"/>
                      </a:endParaRPr>
                    </a:p>
                  </a:txBody>
                  <a:tcPr marT="0" marB="0" marR="148050" marL="14805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a:t>Chất lượng đầu ra</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l">
                        <a:spcBef>
                          <a:spcPts val="0"/>
                        </a:spcBef>
                        <a:spcAft>
                          <a:spcPts val="0"/>
                        </a:spcAft>
                        <a:buNone/>
                      </a:pPr>
                      <a:r>
                        <a:t/>
                      </a:r>
                      <a:endParaRPr sz="2600">
                        <a:latin typeface="Calibri"/>
                        <a:ea typeface="Calibri"/>
                        <a:cs typeface="Calibri"/>
                        <a:sym typeface="Calibri"/>
                      </a:endParaRPr>
                    </a:p>
                  </a:txBody>
                  <a:tcPr marT="0" marB="0" marR="148050" marL="148050" anchor="ctr"/>
                </a:tc>
              </a:tr>
              <a:tr h="1193850">
                <a:tc>
                  <a:txBody>
                    <a:bodyPr/>
                    <a:lstStyle/>
                    <a:p>
                      <a:pPr indent="0" lvl="0" marL="0" marR="0" rtl="0" algn="ctr">
                        <a:lnSpc>
                          <a:spcPct val="115000"/>
                        </a:lnSpc>
                        <a:spcBef>
                          <a:spcPts val="0"/>
                        </a:spcBef>
                        <a:spcAft>
                          <a:spcPts val="0"/>
                        </a:spcAft>
                        <a:buClr>
                          <a:schemeClr val="dk1"/>
                        </a:buClr>
                        <a:buSzPts val="3000"/>
                        <a:buFont typeface="Calibri"/>
                        <a:buNone/>
                      </a:pPr>
                      <a:r>
                        <a:rPr lang="en-US" sz="3000"/>
                        <a:t>4</a:t>
                      </a:r>
                      <a:endParaRPr sz="2600">
                        <a:latin typeface="Calibri"/>
                        <a:ea typeface="Calibri"/>
                        <a:cs typeface="Calibri"/>
                        <a:sym typeface="Calibri"/>
                      </a:endParaRPr>
                    </a:p>
                  </a:txBody>
                  <a:tcPr marT="0" marB="0" marR="148050" marL="14805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a:t>Giao tiếp giữa các bên</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l">
                        <a:spcBef>
                          <a:spcPts val="0"/>
                        </a:spcBef>
                        <a:spcAft>
                          <a:spcPts val="0"/>
                        </a:spcAft>
                        <a:buNone/>
                      </a:pPr>
                      <a:r>
                        <a:t/>
                      </a:r>
                      <a:endParaRPr sz="2600">
                        <a:latin typeface="Calibri"/>
                        <a:ea typeface="Calibri"/>
                        <a:cs typeface="Calibri"/>
                        <a:sym typeface="Calibri"/>
                      </a:endParaRPr>
                    </a:p>
                  </a:txBody>
                  <a:tcPr marT="0" marB="0" marR="148050" marL="148050" anchor="ctr"/>
                </a:tc>
              </a:tr>
              <a:tr h="1193850">
                <a:tc>
                  <a:txBody>
                    <a:bodyPr/>
                    <a:lstStyle/>
                    <a:p>
                      <a:pPr indent="0" lvl="0" marL="0" marR="0" rtl="0" algn="ctr">
                        <a:lnSpc>
                          <a:spcPct val="115000"/>
                        </a:lnSpc>
                        <a:spcBef>
                          <a:spcPts val="0"/>
                        </a:spcBef>
                        <a:spcAft>
                          <a:spcPts val="0"/>
                        </a:spcAft>
                        <a:buClr>
                          <a:schemeClr val="dk1"/>
                        </a:buClr>
                        <a:buSzPts val="3000"/>
                        <a:buFont typeface="Calibri"/>
                        <a:buNone/>
                      </a:pPr>
                      <a:r>
                        <a:rPr lang="en-US" sz="3000"/>
                        <a:t>5</a:t>
                      </a:r>
                      <a:endParaRPr sz="2600">
                        <a:latin typeface="Calibri"/>
                        <a:ea typeface="Calibri"/>
                        <a:cs typeface="Calibri"/>
                        <a:sym typeface="Calibri"/>
                      </a:endParaRPr>
                    </a:p>
                  </a:txBody>
                  <a:tcPr marT="0" marB="0" marR="148050" marL="14805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a:t>Tài liệu rõ ràng</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l">
                        <a:spcBef>
                          <a:spcPts val="0"/>
                        </a:spcBef>
                        <a:spcAft>
                          <a:spcPts val="0"/>
                        </a:spcAft>
                        <a:buNone/>
                      </a:pPr>
                      <a:r>
                        <a:t/>
                      </a:r>
                      <a:endParaRPr sz="2600">
                        <a:latin typeface="Calibri"/>
                        <a:ea typeface="Calibri"/>
                        <a:cs typeface="Calibri"/>
                        <a:sym typeface="Calibri"/>
                      </a:endParaRPr>
                    </a:p>
                  </a:txBody>
                  <a:tcPr marT="0" marB="0" marR="148050" marL="148050" anchor="ctr"/>
                </a:tc>
              </a:tr>
              <a:tr h="1193850">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l">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c>
                  <a:txBody>
                    <a:bodyPr/>
                    <a:lstStyle/>
                    <a:p>
                      <a:pPr indent="0" lvl="0" marL="0" marR="0" rtl="0" algn="ctr">
                        <a:lnSpc>
                          <a:spcPct val="115000"/>
                        </a:lnSpc>
                        <a:spcBef>
                          <a:spcPts val="0"/>
                        </a:spcBef>
                        <a:spcAft>
                          <a:spcPts val="0"/>
                        </a:spcAft>
                        <a:buClr>
                          <a:schemeClr val="dk1"/>
                        </a:buClr>
                        <a:buSzPts val="3000"/>
                        <a:buFont typeface="Calibri"/>
                        <a:buNone/>
                      </a:pPr>
                      <a:r>
                        <a:rPr lang="en-US" sz="3000"/>
                        <a:t>….</a:t>
                      </a:r>
                      <a:endParaRPr sz="2600">
                        <a:latin typeface="Calibri"/>
                        <a:ea typeface="Calibri"/>
                        <a:cs typeface="Calibri"/>
                        <a:sym typeface="Calibri"/>
                      </a:endParaRPr>
                    </a:p>
                  </a:txBody>
                  <a:tcPr marT="0" marB="0" marR="148050" marL="148050" anchor="ctr"/>
                </a:tc>
              </a:tr>
            </a:tbl>
          </a:graphicData>
        </a:graphic>
      </p:graphicFrame>
    </p:spTree>
  </p:cSld>
  <p:clrMapOvr>
    <a:masterClrMapping/>
  </p:clrMapOvr>
  <p:transition spd="slow">
    <p:randomBar dir="ver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4"/>
                                        </p:tgtEl>
                                        <p:attrNameLst>
                                          <p:attrName>style.visibility</p:attrName>
                                        </p:attrNameLst>
                                      </p:cBhvr>
                                      <p:to>
                                        <p:strVal val="visible"/>
                                      </p:to>
                                    </p:set>
                                    <p:animEffect filter="fade" transition="in">
                                      <p:cBhvr>
                                        <p:cTn dur="500"/>
                                        <p:tgtEl>
                                          <p:spTgt spid="564"/>
                                        </p:tgtEl>
                                      </p:cBhvr>
                                    </p:animEffect>
                                  </p:childTnLst>
                                </p:cTn>
                              </p:par>
                              <p:par>
                                <p:cTn fill="hold" nodeType="withEffect" presetClass="entr" presetID="10" presetSubtype="0">
                                  <p:stCondLst>
                                    <p:cond delay="0"/>
                                  </p:stCondLst>
                                  <p:childTnLst>
                                    <p:set>
                                      <p:cBhvr>
                                        <p:cTn dur="1" fill="hold">
                                          <p:stCondLst>
                                            <p:cond delay="0"/>
                                          </p:stCondLst>
                                        </p:cTn>
                                        <p:tgtEl>
                                          <p:spTgt spid="560"/>
                                        </p:tgtEl>
                                        <p:attrNameLst>
                                          <p:attrName>style.visibility</p:attrName>
                                        </p:attrNameLst>
                                      </p:cBhvr>
                                      <p:to>
                                        <p:strVal val="visible"/>
                                      </p:to>
                                    </p:set>
                                    <p:animEffect filter="fade" transition="in">
                                      <p:cBhvr>
                                        <p:cTn dur="500"/>
                                        <p:tgtEl>
                                          <p:spTgt spid="560"/>
                                        </p:tgtEl>
                                      </p:cBhvr>
                                    </p:animEffect>
                                  </p:childTnLst>
                                </p:cTn>
                              </p:par>
                            </p:childTnLst>
                          </p:cTn>
                        </p:par>
                        <p:par>
                          <p:cTn fill="hold">
                            <p:stCondLst>
                              <p:cond delay="500"/>
                            </p:stCondLst>
                            <p:childTnLst>
                              <p:par>
                                <p:cTn fill="hold" nodeType="afterEffect" presetClass="exit" presetID="10" presetSubtype="0">
                                  <p:stCondLst>
                                    <p:cond delay="1500"/>
                                  </p:stCondLst>
                                  <p:childTnLst>
                                    <p:animEffect filter="fade" transition="out">
                                      <p:cBhvr>
                                        <p:cTn dur="500"/>
                                        <p:tgtEl>
                                          <p:spTgt spid="564"/>
                                        </p:tgtEl>
                                      </p:cBhvr>
                                    </p:animEffect>
                                    <p:set>
                                      <p:cBhvr>
                                        <p:cTn dur="1" fill="hold">
                                          <p:stCondLst>
                                            <p:cond delay="500"/>
                                          </p:stCondLst>
                                        </p:cTn>
                                        <p:tgtEl>
                                          <p:spTgt spid="564"/>
                                        </p:tgtEl>
                                        <p:attrNameLst>
                                          <p:attrName>style.visibility</p:attrName>
                                        </p:attrNameLst>
                                      </p:cBhvr>
                                      <p:to>
                                        <p:strVal val="hidden"/>
                                      </p:to>
                                    </p:set>
                                  </p:childTnLst>
                                </p:cTn>
                              </p:par>
                              <p:par>
                                <p:cTn fill="hold" nodeType="withEffect" presetClass="exit" presetID="10" presetSubtype="0">
                                  <p:stCondLst>
                                    <p:cond delay="1500"/>
                                  </p:stCondLst>
                                  <p:childTnLst>
                                    <p:animEffect filter="fade" transition="out">
                                      <p:cBhvr>
                                        <p:cTn dur="500"/>
                                        <p:tgtEl>
                                          <p:spTgt spid="560"/>
                                        </p:tgtEl>
                                      </p:cBhvr>
                                    </p:animEffect>
                                    <p:set>
                                      <p:cBhvr>
                                        <p:cTn dur="1" fill="hold">
                                          <p:stCondLst>
                                            <p:cond delay="500"/>
                                          </p:stCondLst>
                                        </p:cTn>
                                        <p:tgtEl>
                                          <p:spTgt spid="560"/>
                                        </p:tgtEl>
                                        <p:attrNameLst>
                                          <p:attrName>style.visibility</p:attrName>
                                        </p:attrNameLst>
                                      </p:cBhvr>
                                      <p:to>
                                        <p:strVal val="hidden"/>
                                      </p:to>
                                    </p:set>
                                  </p:childTnLst>
                                </p:cTn>
                              </p:par>
                              <p:par>
                                <p:cTn fill="hold" nodeType="withEffect" presetClass="entr" presetID="10" presetSubtype="0">
                                  <p:stCondLst>
                                    <p:cond delay="1500"/>
                                  </p:stCondLst>
                                  <p:childTnLst>
                                    <p:set>
                                      <p:cBhvr>
                                        <p:cTn dur="1" fill="hold">
                                          <p:stCondLst>
                                            <p:cond delay="0"/>
                                          </p:stCondLst>
                                        </p:cTn>
                                        <p:tgtEl>
                                          <p:spTgt spid="566"/>
                                        </p:tgtEl>
                                        <p:attrNameLst>
                                          <p:attrName>style.visibility</p:attrName>
                                        </p:attrNameLst>
                                      </p:cBhvr>
                                      <p:to>
                                        <p:strVal val="visible"/>
                                      </p:to>
                                    </p:set>
                                    <p:animEffect filter="fade" transition="in">
                                      <p:cBhvr>
                                        <p:cTn dur="500"/>
                                        <p:tgtEl>
                                          <p:spTgt spid="566"/>
                                        </p:tgtEl>
                                      </p:cBhvr>
                                    </p:animEffect>
                                  </p:childTnLst>
                                </p:cTn>
                              </p:par>
                              <p:par>
                                <p:cTn fill="hold" nodeType="withEffect" presetClass="entr" presetID="10" presetSubtype="0">
                                  <p:stCondLst>
                                    <p:cond delay="1500"/>
                                  </p:stCondLst>
                                  <p:childTnLst>
                                    <p:set>
                                      <p:cBhvr>
                                        <p:cTn dur="1" fill="hold">
                                          <p:stCondLst>
                                            <p:cond delay="0"/>
                                          </p:stCondLst>
                                        </p:cTn>
                                        <p:tgtEl>
                                          <p:spTgt spid="565"/>
                                        </p:tgtEl>
                                        <p:attrNameLst>
                                          <p:attrName>style.visibility</p:attrName>
                                        </p:attrNameLst>
                                      </p:cBhvr>
                                      <p:to>
                                        <p:strVal val="visible"/>
                                      </p:to>
                                    </p:set>
                                    <p:animEffect filter="fade" transition="in">
                                      <p:cBhvr>
                                        <p:cTn dur="500"/>
                                        <p:tgtEl>
                                          <p:spTgt spid="565"/>
                                        </p:tgtEl>
                                      </p:cBhvr>
                                    </p:animEffect>
                                  </p:childTnLst>
                                </p:cTn>
                              </p:par>
                            </p:childTnLst>
                          </p:cTn>
                        </p:par>
                        <p:par>
                          <p:cTn fill="hold">
                            <p:stCondLst>
                              <p:cond delay="1000"/>
                            </p:stCondLst>
                            <p:childTnLst>
                              <p:par>
                                <p:cTn fill="hold" nodeType="afterEffect" presetClass="exit" presetID="23" presetSubtype="32">
                                  <p:stCondLst>
                                    <p:cond delay="1500"/>
                                  </p:stCondLst>
                                  <p:childTnLst>
                                    <p:anim calcmode="lin" valueType="num">
                                      <p:cBhvr additive="base">
                                        <p:cTn dur="500"/>
                                        <p:tgtEl>
                                          <p:spTgt spid="566"/>
                                        </p:tgtEl>
                                        <p:attrNameLst>
                                          <p:attrName>ppt_w</p:attrName>
                                        </p:attrNameLst>
                                      </p:cBhvr>
                                      <p:tavLst>
                                        <p:tav fmla="" tm="0">
                                          <p:val>
                                            <p:strVal val="#ppt_w"/>
                                          </p:val>
                                        </p:tav>
                                        <p:tav fmla="" tm="100000">
                                          <p:val>
                                            <p:strVal val="0"/>
                                          </p:val>
                                        </p:tav>
                                      </p:tavLst>
                                    </p:anim>
                                    <p:anim calcmode="lin" valueType="num">
                                      <p:cBhvr additive="base">
                                        <p:cTn dur="500"/>
                                        <p:tgtEl>
                                          <p:spTgt spid="566"/>
                                        </p:tgtEl>
                                        <p:attrNameLst>
                                          <p:attrName>ppt_h</p:attrName>
                                        </p:attrNameLst>
                                      </p:cBhvr>
                                      <p:tavLst>
                                        <p:tav fmla="" tm="0">
                                          <p:val>
                                            <p:strVal val="#ppt_h"/>
                                          </p:val>
                                        </p:tav>
                                        <p:tav fmla="" tm="100000">
                                          <p:val>
                                            <p:strVal val="0"/>
                                          </p:val>
                                        </p:tav>
                                      </p:tavLst>
                                    </p:anim>
                                    <p:set>
                                      <p:cBhvr>
                                        <p:cTn dur="1" fill="hold">
                                          <p:stCondLst>
                                            <p:cond delay="500"/>
                                          </p:stCondLst>
                                        </p:cTn>
                                        <p:tgtEl>
                                          <p:spTgt spid="566"/>
                                        </p:tgtEl>
                                        <p:attrNameLst>
                                          <p:attrName>style.visibility</p:attrName>
                                        </p:attrNameLst>
                                      </p:cBhvr>
                                      <p:to>
                                        <p:strVal val="hidden"/>
                                      </p:to>
                                    </p:set>
                                  </p:childTnLst>
                                </p:cTn>
                              </p:par>
                              <p:par>
                                <p:cTn fill="hold" nodeType="withEffect" presetClass="exit" presetID="23" presetSubtype="32">
                                  <p:stCondLst>
                                    <p:cond delay="1500"/>
                                  </p:stCondLst>
                                  <p:childTnLst>
                                    <p:anim calcmode="lin" valueType="num">
                                      <p:cBhvr additive="base">
                                        <p:cTn dur="500"/>
                                        <p:tgtEl>
                                          <p:spTgt spid="565"/>
                                        </p:tgtEl>
                                        <p:attrNameLst>
                                          <p:attrName>ppt_w</p:attrName>
                                        </p:attrNameLst>
                                      </p:cBhvr>
                                      <p:tavLst>
                                        <p:tav fmla="" tm="0">
                                          <p:val>
                                            <p:strVal val="#ppt_w"/>
                                          </p:val>
                                        </p:tav>
                                        <p:tav fmla="" tm="100000">
                                          <p:val>
                                            <p:strVal val="0"/>
                                          </p:val>
                                        </p:tav>
                                      </p:tavLst>
                                    </p:anim>
                                    <p:anim calcmode="lin" valueType="num">
                                      <p:cBhvr additive="base">
                                        <p:cTn dur="500"/>
                                        <p:tgtEl>
                                          <p:spTgt spid="565"/>
                                        </p:tgtEl>
                                        <p:attrNameLst>
                                          <p:attrName>ppt_h</p:attrName>
                                        </p:attrNameLst>
                                      </p:cBhvr>
                                      <p:tavLst>
                                        <p:tav fmla="" tm="0">
                                          <p:val>
                                            <p:strVal val="#ppt_h"/>
                                          </p:val>
                                        </p:tav>
                                        <p:tav fmla="" tm="100000">
                                          <p:val>
                                            <p:strVal val="0"/>
                                          </p:val>
                                        </p:tav>
                                      </p:tavLst>
                                    </p:anim>
                                    <p:set>
                                      <p:cBhvr>
                                        <p:cTn dur="1" fill="hold">
                                          <p:stCondLst>
                                            <p:cond delay="500"/>
                                          </p:stCondLst>
                                        </p:cTn>
                                        <p:tgtEl>
                                          <p:spTgt spid="565"/>
                                        </p:tgtEl>
                                        <p:attrNameLst>
                                          <p:attrName>style.visibility</p:attrName>
                                        </p:attrNameLst>
                                      </p:cBhvr>
                                      <p:to>
                                        <p:strVal val="hidden"/>
                                      </p:to>
                                    </p:set>
                                  </p:childTnLst>
                                </p:cTn>
                              </p:par>
                              <p:par>
                                <p:cTn fill="hold" nodeType="withEffect" presetClass="entr" presetID="23" presetSubtype="16">
                                  <p:stCondLst>
                                    <p:cond delay="1500"/>
                                  </p:stCondLst>
                                  <p:childTnLst>
                                    <p:set>
                                      <p:cBhvr>
                                        <p:cTn dur="1" fill="hold">
                                          <p:stCondLst>
                                            <p:cond delay="0"/>
                                          </p:stCondLst>
                                        </p:cTn>
                                        <p:tgtEl>
                                          <p:spTgt spid="568"/>
                                        </p:tgtEl>
                                        <p:attrNameLst>
                                          <p:attrName>style.visibility</p:attrName>
                                        </p:attrNameLst>
                                      </p:cBhvr>
                                      <p:to>
                                        <p:strVal val="visible"/>
                                      </p:to>
                                    </p:set>
                                    <p:anim calcmode="lin" valueType="num">
                                      <p:cBhvr additive="base">
                                        <p:cTn dur="500"/>
                                        <p:tgtEl>
                                          <p:spTgt spid="568"/>
                                        </p:tgtEl>
                                        <p:attrNameLst>
                                          <p:attrName>ppt_w</p:attrName>
                                        </p:attrNameLst>
                                      </p:cBhvr>
                                      <p:tavLst>
                                        <p:tav fmla="" tm="0">
                                          <p:val>
                                            <p:strVal val="0"/>
                                          </p:val>
                                        </p:tav>
                                        <p:tav fmla="" tm="100000">
                                          <p:val>
                                            <p:strVal val="#ppt_w"/>
                                          </p:val>
                                        </p:tav>
                                      </p:tavLst>
                                    </p:anim>
                                    <p:anim calcmode="lin" valueType="num">
                                      <p:cBhvr additive="base">
                                        <p:cTn dur="500"/>
                                        <p:tgtEl>
                                          <p:spTgt spid="568"/>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1500"/>
                                  </p:stCondLst>
                                  <p:childTnLst>
                                    <p:set>
                                      <p:cBhvr>
                                        <p:cTn dur="1" fill="hold">
                                          <p:stCondLst>
                                            <p:cond delay="0"/>
                                          </p:stCondLst>
                                        </p:cTn>
                                        <p:tgtEl>
                                          <p:spTgt spid="567"/>
                                        </p:tgtEl>
                                        <p:attrNameLst>
                                          <p:attrName>style.visibility</p:attrName>
                                        </p:attrNameLst>
                                      </p:cBhvr>
                                      <p:to>
                                        <p:strVal val="visible"/>
                                      </p:to>
                                    </p:set>
                                    <p:anim calcmode="lin" valueType="num">
                                      <p:cBhvr additive="base">
                                        <p:cTn dur="500"/>
                                        <p:tgtEl>
                                          <p:spTgt spid="567"/>
                                        </p:tgtEl>
                                        <p:attrNameLst>
                                          <p:attrName>ppt_w</p:attrName>
                                        </p:attrNameLst>
                                      </p:cBhvr>
                                      <p:tavLst>
                                        <p:tav fmla="" tm="0">
                                          <p:val>
                                            <p:strVal val="0"/>
                                          </p:val>
                                        </p:tav>
                                        <p:tav fmla="" tm="100000">
                                          <p:val>
                                            <p:strVal val="#ppt_w"/>
                                          </p:val>
                                        </p:tav>
                                      </p:tavLst>
                                    </p:anim>
                                    <p:anim calcmode="lin" valueType="num">
                                      <p:cBhvr additive="base">
                                        <p:cTn dur="500"/>
                                        <p:tgtEl>
                                          <p:spTgt spid="567"/>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72" name="Shape 572"/>
        <p:cNvGrpSpPr/>
        <p:nvPr/>
      </p:nvGrpSpPr>
      <p:grpSpPr>
        <a:xfrm>
          <a:off x="0" y="0"/>
          <a:ext cx="0" cy="0"/>
          <a:chOff x="0" y="0"/>
          <a:chExt cx="0" cy="0"/>
        </a:xfrm>
      </p:grpSpPr>
      <p:sp>
        <p:nvSpPr>
          <p:cNvPr id="573" name="Google Shape;573;p45"/>
          <p:cNvSpPr/>
          <p:nvPr/>
        </p:nvSpPr>
        <p:spPr>
          <a:xfrm>
            <a:off x="0" y="0"/>
            <a:ext cx="18283428"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4" name="Google Shape;574;p45"/>
          <p:cNvSpPr txBox="1"/>
          <p:nvPr/>
        </p:nvSpPr>
        <p:spPr>
          <a:xfrm>
            <a:off x="457200" y="425498"/>
            <a:ext cx="17373598" cy="1151856"/>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None/>
            </a:pPr>
            <a:r>
              <a:rPr b="1" lang="en-US" sz="6600">
                <a:solidFill>
                  <a:schemeClr val="dk1"/>
                </a:solidFill>
                <a:latin typeface="Calibri"/>
                <a:ea typeface="Calibri"/>
                <a:cs typeface="Calibri"/>
                <a:sym typeface="Calibri"/>
              </a:rPr>
              <a:t>Biểu mẫu yêu cầu hỗ trợ</a:t>
            </a:r>
            <a:endParaRPr sz="6600">
              <a:solidFill>
                <a:schemeClr val="dk1"/>
              </a:solidFill>
              <a:latin typeface="Calibri"/>
              <a:ea typeface="Calibri"/>
              <a:cs typeface="Calibri"/>
              <a:sym typeface="Calibri"/>
            </a:endParaRPr>
          </a:p>
        </p:txBody>
      </p:sp>
      <p:graphicFrame>
        <p:nvGraphicFramePr>
          <p:cNvPr id="575" name="Google Shape;575;p45"/>
          <p:cNvGraphicFramePr/>
          <p:nvPr/>
        </p:nvGraphicFramePr>
        <p:xfrm>
          <a:off x="76200" y="1790700"/>
          <a:ext cx="3000000" cy="3000000"/>
        </p:xfrm>
        <a:graphic>
          <a:graphicData uri="http://schemas.openxmlformats.org/drawingml/2006/table">
            <a:tbl>
              <a:tblPr bandRow="1" firstCol="1" firstRow="1">
                <a:noFill/>
                <a:tableStyleId>{2485CD58-AB63-4994-9188-4E79A29DB4F4}</a:tableStyleId>
              </a:tblPr>
              <a:tblGrid>
                <a:gridCol w="1225825"/>
                <a:gridCol w="2028600"/>
                <a:gridCol w="1577600"/>
                <a:gridCol w="2856200"/>
                <a:gridCol w="2188725"/>
                <a:gridCol w="2125575"/>
                <a:gridCol w="2335300"/>
                <a:gridCol w="1692600"/>
                <a:gridCol w="1724175"/>
              </a:tblGrid>
              <a:tr h="2057400">
                <a:tc>
                  <a:txBody>
                    <a:bodyPr/>
                    <a:lstStyle/>
                    <a:p>
                      <a:pPr indent="0" lvl="0" marL="0" marR="0" rtl="0" algn="ctr">
                        <a:lnSpc>
                          <a:spcPct val="115000"/>
                        </a:lnSpc>
                        <a:spcBef>
                          <a:spcPts val="0"/>
                        </a:spcBef>
                        <a:spcAft>
                          <a:spcPts val="0"/>
                        </a:spcAft>
                        <a:buClr>
                          <a:srgbClr val="FFFFFF"/>
                        </a:buClr>
                        <a:buSzPts val="2400"/>
                        <a:buFont typeface="Calibri"/>
                        <a:buNone/>
                      </a:pPr>
                      <a:r>
                        <a:rPr b="1" lang="en-US" sz="2400" cap="none">
                          <a:solidFill>
                            <a:srgbClr val="FFFFFF"/>
                          </a:solidFill>
                        </a:rPr>
                        <a:t>STT</a:t>
                      </a:r>
                      <a:endParaRPr b="1" sz="2400" cap="none">
                        <a:solidFill>
                          <a:srgbClr val="FFFFFF"/>
                        </a:solidFill>
                        <a:latin typeface="Calibri"/>
                        <a:ea typeface="Calibri"/>
                        <a:cs typeface="Calibri"/>
                        <a:sym typeface="Calibri"/>
                      </a:endParaRPr>
                    </a:p>
                  </a:txBody>
                  <a:tcPr marT="173100" marB="173100" marR="173100" marL="288475" anchor="ctr">
                    <a:lnL cap="flat" cmpd="sng" w="9525">
                      <a:solidFill>
                        <a:srgbClr val="000000">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FFFFFF"/>
                      </a:solidFill>
                      <a:prstDash val="solid"/>
                      <a:round/>
                      <a:headEnd len="sm" w="sm" type="none"/>
                      <a:tailEnd len="sm" w="sm" type="none"/>
                    </a:lnB>
                    <a:solidFill>
                      <a:srgbClr val="636B68">
                        <a:alpha val="69803"/>
                      </a:srgbClr>
                    </a:solidFill>
                  </a:tcPr>
                </a:tc>
                <a:tc>
                  <a:txBody>
                    <a:bodyPr/>
                    <a:lstStyle/>
                    <a:p>
                      <a:pPr indent="0" lvl="0" marL="0" marR="0" rtl="0" algn="ctr">
                        <a:lnSpc>
                          <a:spcPct val="115000"/>
                        </a:lnSpc>
                        <a:spcBef>
                          <a:spcPts val="0"/>
                        </a:spcBef>
                        <a:spcAft>
                          <a:spcPts val="0"/>
                        </a:spcAft>
                        <a:buClr>
                          <a:srgbClr val="FFFFFF"/>
                        </a:buClr>
                        <a:buSzPts val="2400"/>
                        <a:buFont typeface="Calibri"/>
                        <a:buNone/>
                      </a:pPr>
                      <a:r>
                        <a:rPr b="1" lang="en-US" sz="2400" cap="none">
                          <a:solidFill>
                            <a:srgbClr val="FFFFFF"/>
                          </a:solidFill>
                        </a:rPr>
                        <a:t>Họ tên</a:t>
                      </a:r>
                      <a:endParaRPr b="1" sz="2400" cap="none">
                        <a:solidFill>
                          <a:srgbClr val="FFFFFF"/>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FFFFFF"/>
                      </a:solidFill>
                      <a:prstDash val="solid"/>
                      <a:round/>
                      <a:headEnd len="sm" w="sm" type="none"/>
                      <a:tailEnd len="sm" w="sm" type="none"/>
                    </a:lnB>
                    <a:solidFill>
                      <a:srgbClr val="636B68">
                        <a:alpha val="69803"/>
                      </a:srgbClr>
                    </a:solidFill>
                  </a:tcPr>
                </a:tc>
                <a:tc>
                  <a:txBody>
                    <a:bodyPr/>
                    <a:lstStyle/>
                    <a:p>
                      <a:pPr indent="0" lvl="0" marL="0" marR="0" rtl="0" algn="ctr">
                        <a:lnSpc>
                          <a:spcPct val="115000"/>
                        </a:lnSpc>
                        <a:spcBef>
                          <a:spcPts val="0"/>
                        </a:spcBef>
                        <a:spcAft>
                          <a:spcPts val="0"/>
                        </a:spcAft>
                        <a:buClr>
                          <a:srgbClr val="FFFFFF"/>
                        </a:buClr>
                        <a:buSzPts val="2400"/>
                        <a:buFont typeface="Calibri"/>
                        <a:buNone/>
                      </a:pPr>
                      <a:r>
                        <a:rPr b="1" lang="en-US" sz="2400" cap="none">
                          <a:solidFill>
                            <a:srgbClr val="FFFFFF"/>
                          </a:solidFill>
                        </a:rPr>
                        <a:t>Phòng</a:t>
                      </a:r>
                      <a:endParaRPr b="1" sz="2400" cap="none">
                        <a:solidFill>
                          <a:srgbClr val="FFFFFF"/>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FFFFFF"/>
                      </a:solidFill>
                      <a:prstDash val="solid"/>
                      <a:round/>
                      <a:headEnd len="sm" w="sm" type="none"/>
                      <a:tailEnd len="sm" w="sm" type="none"/>
                    </a:lnB>
                    <a:solidFill>
                      <a:srgbClr val="636B68">
                        <a:alpha val="69803"/>
                      </a:srgbClr>
                    </a:solidFill>
                  </a:tcPr>
                </a:tc>
                <a:tc>
                  <a:txBody>
                    <a:bodyPr/>
                    <a:lstStyle/>
                    <a:p>
                      <a:pPr indent="0" lvl="0" marL="0" marR="0" rtl="0" algn="ctr">
                        <a:lnSpc>
                          <a:spcPct val="115000"/>
                        </a:lnSpc>
                        <a:spcBef>
                          <a:spcPts val="0"/>
                        </a:spcBef>
                        <a:spcAft>
                          <a:spcPts val="0"/>
                        </a:spcAft>
                        <a:buClr>
                          <a:srgbClr val="FFFFFF"/>
                        </a:buClr>
                        <a:buSzPts val="2400"/>
                        <a:buFont typeface="Calibri"/>
                        <a:buNone/>
                      </a:pPr>
                      <a:r>
                        <a:rPr b="1" lang="en-US" sz="2400" cap="none">
                          <a:solidFill>
                            <a:srgbClr val="FFFFFF"/>
                          </a:solidFill>
                        </a:rPr>
                        <a:t>Email</a:t>
                      </a:r>
                      <a:endParaRPr b="1" sz="2400" cap="none">
                        <a:solidFill>
                          <a:srgbClr val="FFFFFF"/>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FFFFFF"/>
                      </a:solidFill>
                      <a:prstDash val="solid"/>
                      <a:round/>
                      <a:headEnd len="sm" w="sm" type="none"/>
                      <a:tailEnd len="sm" w="sm" type="none"/>
                    </a:lnB>
                    <a:solidFill>
                      <a:srgbClr val="636B68">
                        <a:alpha val="69803"/>
                      </a:srgbClr>
                    </a:solidFill>
                  </a:tcPr>
                </a:tc>
                <a:tc>
                  <a:txBody>
                    <a:bodyPr/>
                    <a:lstStyle/>
                    <a:p>
                      <a:pPr indent="0" lvl="0" marL="0" marR="0" rtl="0" algn="ctr">
                        <a:lnSpc>
                          <a:spcPct val="115000"/>
                        </a:lnSpc>
                        <a:spcBef>
                          <a:spcPts val="0"/>
                        </a:spcBef>
                        <a:spcAft>
                          <a:spcPts val="0"/>
                        </a:spcAft>
                        <a:buClr>
                          <a:srgbClr val="FFFFFF"/>
                        </a:buClr>
                        <a:buSzPts val="2400"/>
                        <a:buFont typeface="Calibri"/>
                        <a:buNone/>
                      </a:pPr>
                      <a:r>
                        <a:rPr b="1" lang="en-US" sz="2400" cap="none">
                          <a:solidFill>
                            <a:srgbClr val="FFFFFF"/>
                          </a:solidFill>
                        </a:rPr>
                        <a:t>SĐT</a:t>
                      </a:r>
                      <a:endParaRPr b="1" sz="2400" cap="none">
                        <a:solidFill>
                          <a:srgbClr val="FFFFFF"/>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FFFFFF"/>
                      </a:solidFill>
                      <a:prstDash val="solid"/>
                      <a:round/>
                      <a:headEnd len="sm" w="sm" type="none"/>
                      <a:tailEnd len="sm" w="sm" type="none"/>
                    </a:lnB>
                    <a:solidFill>
                      <a:srgbClr val="636B68">
                        <a:alpha val="69803"/>
                      </a:srgbClr>
                    </a:solidFill>
                  </a:tcPr>
                </a:tc>
                <a:tc>
                  <a:txBody>
                    <a:bodyPr/>
                    <a:lstStyle/>
                    <a:p>
                      <a:pPr indent="0" lvl="0" marL="0" marR="0" rtl="0" algn="ctr">
                        <a:lnSpc>
                          <a:spcPct val="115000"/>
                        </a:lnSpc>
                        <a:spcBef>
                          <a:spcPts val="0"/>
                        </a:spcBef>
                        <a:spcAft>
                          <a:spcPts val="0"/>
                        </a:spcAft>
                        <a:buClr>
                          <a:srgbClr val="FFFFFF"/>
                        </a:buClr>
                        <a:buSzPts val="2400"/>
                        <a:buFont typeface="Calibri"/>
                        <a:buNone/>
                      </a:pPr>
                      <a:r>
                        <a:rPr b="1" lang="en-US" sz="2400" cap="none">
                          <a:solidFill>
                            <a:srgbClr val="FFFFFF"/>
                          </a:solidFill>
                        </a:rPr>
                        <a:t>Ngày gửi</a:t>
                      </a:r>
                      <a:endParaRPr b="1" sz="2400" cap="none">
                        <a:solidFill>
                          <a:srgbClr val="FFFFFF"/>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FFFFFF"/>
                      </a:solidFill>
                      <a:prstDash val="solid"/>
                      <a:round/>
                      <a:headEnd len="sm" w="sm" type="none"/>
                      <a:tailEnd len="sm" w="sm" type="none"/>
                    </a:lnB>
                    <a:solidFill>
                      <a:srgbClr val="636B68">
                        <a:alpha val="69803"/>
                      </a:srgbClr>
                    </a:solidFill>
                  </a:tcPr>
                </a:tc>
                <a:tc>
                  <a:txBody>
                    <a:bodyPr/>
                    <a:lstStyle/>
                    <a:p>
                      <a:pPr indent="0" lvl="0" marL="0" marR="0" rtl="0" algn="ctr">
                        <a:lnSpc>
                          <a:spcPct val="115000"/>
                        </a:lnSpc>
                        <a:spcBef>
                          <a:spcPts val="0"/>
                        </a:spcBef>
                        <a:spcAft>
                          <a:spcPts val="0"/>
                        </a:spcAft>
                        <a:buClr>
                          <a:srgbClr val="FFFFFF"/>
                        </a:buClr>
                        <a:buSzPts val="2400"/>
                        <a:buFont typeface="Calibri"/>
                        <a:buNone/>
                      </a:pPr>
                      <a:r>
                        <a:rPr b="1" lang="en-US" sz="2400" cap="none">
                          <a:solidFill>
                            <a:srgbClr val="FFFFFF"/>
                          </a:solidFill>
                        </a:rPr>
                        <a:t>Mô tả sự cố</a:t>
                      </a:r>
                      <a:endParaRPr b="1" sz="2400" cap="none">
                        <a:solidFill>
                          <a:srgbClr val="FFFFFF"/>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FFFFFF"/>
                      </a:solidFill>
                      <a:prstDash val="solid"/>
                      <a:round/>
                      <a:headEnd len="sm" w="sm" type="none"/>
                      <a:tailEnd len="sm" w="sm" type="none"/>
                    </a:lnB>
                    <a:solidFill>
                      <a:srgbClr val="636B68">
                        <a:alpha val="69803"/>
                      </a:srgbClr>
                    </a:solidFill>
                  </a:tcPr>
                </a:tc>
                <a:tc>
                  <a:txBody>
                    <a:bodyPr/>
                    <a:lstStyle/>
                    <a:p>
                      <a:pPr indent="0" lvl="0" marL="0" marR="0" rtl="0" algn="ctr">
                        <a:lnSpc>
                          <a:spcPct val="115000"/>
                        </a:lnSpc>
                        <a:spcBef>
                          <a:spcPts val="0"/>
                        </a:spcBef>
                        <a:spcAft>
                          <a:spcPts val="0"/>
                        </a:spcAft>
                        <a:buClr>
                          <a:srgbClr val="FFFFFF"/>
                        </a:buClr>
                        <a:buSzPts val="2400"/>
                        <a:buFont typeface="Calibri"/>
                        <a:buNone/>
                      </a:pPr>
                      <a:r>
                        <a:rPr b="1" lang="en-US" sz="2400" cap="none">
                          <a:solidFill>
                            <a:srgbClr val="FFFFFF"/>
                          </a:solidFill>
                        </a:rPr>
                        <a:t>Ưu tiên</a:t>
                      </a:r>
                      <a:endParaRPr b="1" sz="2400" cap="none">
                        <a:solidFill>
                          <a:srgbClr val="FFFFFF"/>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FFFFFF"/>
                      </a:solidFill>
                      <a:prstDash val="solid"/>
                      <a:round/>
                      <a:headEnd len="sm" w="sm" type="none"/>
                      <a:tailEnd len="sm" w="sm" type="none"/>
                    </a:lnB>
                    <a:solidFill>
                      <a:srgbClr val="636B68">
                        <a:alpha val="69803"/>
                      </a:srgbClr>
                    </a:solidFill>
                  </a:tcPr>
                </a:tc>
                <a:tc>
                  <a:txBody>
                    <a:bodyPr/>
                    <a:lstStyle/>
                    <a:p>
                      <a:pPr indent="0" lvl="0" marL="0" marR="0" rtl="0" algn="ctr">
                        <a:lnSpc>
                          <a:spcPct val="115000"/>
                        </a:lnSpc>
                        <a:spcBef>
                          <a:spcPts val="0"/>
                        </a:spcBef>
                        <a:spcAft>
                          <a:spcPts val="0"/>
                        </a:spcAft>
                        <a:buClr>
                          <a:srgbClr val="FFFFFF"/>
                        </a:buClr>
                        <a:buSzPts val="2400"/>
                        <a:buFont typeface="Calibri"/>
                        <a:buNone/>
                      </a:pPr>
                      <a:r>
                        <a:rPr b="1" lang="en-US" sz="2400" cap="none">
                          <a:solidFill>
                            <a:srgbClr val="FFFFFF"/>
                          </a:solidFill>
                        </a:rPr>
                        <a:t>Kênh gửi</a:t>
                      </a:r>
                      <a:endParaRPr b="1" sz="2400" cap="none">
                        <a:solidFill>
                          <a:srgbClr val="FFFFFF"/>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FFFFFF"/>
                      </a:solidFill>
                      <a:prstDash val="solid"/>
                      <a:round/>
                      <a:headEnd len="sm" w="sm" type="none"/>
                      <a:tailEnd len="sm" w="sm" type="none"/>
                    </a:lnB>
                    <a:solidFill>
                      <a:srgbClr val="636B68">
                        <a:alpha val="69803"/>
                      </a:srgbClr>
                    </a:solidFill>
                  </a:tcPr>
                </a:tc>
              </a:tr>
              <a:tr h="2057400">
                <a:tc>
                  <a:txBody>
                    <a:bodyPr/>
                    <a:lstStyle/>
                    <a:p>
                      <a:pPr indent="0" lvl="0" marL="0" marR="0" rtl="0" algn="l">
                        <a:lnSpc>
                          <a:spcPct val="115000"/>
                        </a:lnSpc>
                        <a:spcBef>
                          <a:spcPts val="0"/>
                        </a:spcBef>
                        <a:spcAft>
                          <a:spcPts val="0"/>
                        </a:spcAft>
                        <a:buClr>
                          <a:srgbClr val="FFFFFF"/>
                        </a:buClr>
                        <a:buSzPts val="2400"/>
                        <a:buFont typeface="Calibri"/>
                        <a:buNone/>
                      </a:pPr>
                      <a:r>
                        <a:rPr b="1" lang="en-US" sz="2400" cap="none">
                          <a:solidFill>
                            <a:srgbClr val="FFFFFF"/>
                          </a:solidFill>
                        </a:rPr>
                        <a:t>1</a:t>
                      </a:r>
                      <a:endParaRPr b="1" sz="2400" cap="none">
                        <a:solidFill>
                          <a:srgbClr val="FFFFFF"/>
                        </a:solidFill>
                        <a:latin typeface="Calibri"/>
                        <a:ea typeface="Calibri"/>
                        <a:cs typeface="Calibri"/>
                        <a:sym typeface="Calibri"/>
                      </a:endParaRPr>
                    </a:p>
                  </a:txBody>
                  <a:tcPr marT="173100" marB="173100" marR="173100" marL="288475" anchor="ctr">
                    <a:lnL cap="flat" cmpd="sng" w="9525">
                      <a:solidFill>
                        <a:srgbClr val="000000">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636B68">
                        <a:alpha val="69803"/>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Nguyễn Văn A</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Kế toán</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u="sng" cap="none">
                          <a:solidFill>
                            <a:srgbClr val="262626"/>
                          </a:solidFill>
                          <a:hlinkClick r:id="rId3">
                            <a:extLst>
                              <a:ext uri="{A12FA001-AC4F-418D-AE19-62706E023703}">
                                <ahyp:hlinkClr val="tx"/>
                              </a:ext>
                            </a:extLst>
                          </a:hlinkClick>
                        </a:rPr>
                        <a:t>abc@fptsoft.com</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0901xxxxxx</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26/07/2025</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Không thể kết nối mạng</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Trung bình</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Báo cáo</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14901"/>
                      </a:srgbClr>
                    </a:solidFill>
                  </a:tcPr>
                </a:tc>
              </a:tr>
              <a:tr h="2733250">
                <a:tc>
                  <a:txBody>
                    <a:bodyPr/>
                    <a:lstStyle/>
                    <a:p>
                      <a:pPr indent="0" lvl="0" marL="0" marR="0" rtl="0" algn="l">
                        <a:lnSpc>
                          <a:spcPct val="115000"/>
                        </a:lnSpc>
                        <a:spcBef>
                          <a:spcPts val="0"/>
                        </a:spcBef>
                        <a:spcAft>
                          <a:spcPts val="0"/>
                        </a:spcAft>
                        <a:buClr>
                          <a:srgbClr val="FFFFFF"/>
                        </a:buClr>
                        <a:buSzPts val="2400"/>
                        <a:buFont typeface="Calibri"/>
                        <a:buNone/>
                      </a:pPr>
                      <a:r>
                        <a:rPr b="1" lang="en-US" sz="2400" cap="none">
                          <a:solidFill>
                            <a:srgbClr val="FFFFFF"/>
                          </a:solidFill>
                        </a:rPr>
                        <a:t>2</a:t>
                      </a:r>
                      <a:endParaRPr b="1" sz="2400" cap="none">
                        <a:solidFill>
                          <a:srgbClr val="FFFFFF"/>
                        </a:solidFill>
                        <a:latin typeface="Calibri"/>
                        <a:ea typeface="Calibri"/>
                        <a:cs typeface="Calibri"/>
                        <a:sym typeface="Calibri"/>
                      </a:endParaRPr>
                    </a:p>
                  </a:txBody>
                  <a:tcPr marT="173100" marB="173100" marR="173100" marL="288475" anchor="ctr">
                    <a:lnL cap="flat" cmpd="sng" w="9525">
                      <a:solidFill>
                        <a:srgbClr val="000000">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636B68">
                        <a:alpha val="69803"/>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Trần Thị B</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29803"/>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Nhân sự</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29803"/>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u="sng" cap="none">
                          <a:solidFill>
                            <a:srgbClr val="262626"/>
                          </a:solidFill>
                          <a:hlinkClick r:id="rId4">
                            <a:extLst>
                              <a:ext uri="{A12FA001-AC4F-418D-AE19-62706E023703}">
                                <ahyp:hlinkClr val="tx"/>
                              </a:ext>
                            </a:extLst>
                          </a:hlinkClick>
                        </a:rPr>
                        <a:t>bcd@fptsoft.com</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29803"/>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0912xxxxxx</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29803"/>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25/07/2025</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29803"/>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Không thể kết nối với máy chủ</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29803"/>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Cao</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29803"/>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ChatBot</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878E8B">
                        <a:alpha val="29803"/>
                      </a:srgbClr>
                    </a:solidFill>
                  </a:tcPr>
                </a:tc>
              </a:tr>
              <a:tr h="1381550">
                <a:tc>
                  <a:txBody>
                    <a:bodyPr/>
                    <a:lstStyle/>
                    <a:p>
                      <a:pPr indent="0" lvl="0" marL="0" marR="0" rtl="0" algn="l">
                        <a:lnSpc>
                          <a:spcPct val="115000"/>
                        </a:lnSpc>
                        <a:spcBef>
                          <a:spcPts val="0"/>
                        </a:spcBef>
                        <a:spcAft>
                          <a:spcPts val="0"/>
                        </a:spcAft>
                        <a:buClr>
                          <a:srgbClr val="FFFFFF"/>
                        </a:buClr>
                        <a:buSzPts val="2400"/>
                        <a:buFont typeface="Calibri"/>
                        <a:buNone/>
                      </a:pPr>
                      <a:r>
                        <a:rPr b="1" lang="en-US" sz="2400" cap="none">
                          <a:solidFill>
                            <a:srgbClr val="FFFFFF"/>
                          </a:solidFill>
                        </a:rPr>
                        <a:t>…</a:t>
                      </a:r>
                      <a:endParaRPr b="1" sz="2400" cap="none">
                        <a:solidFill>
                          <a:srgbClr val="FFFFFF"/>
                        </a:solidFill>
                        <a:latin typeface="Calibri"/>
                        <a:ea typeface="Calibri"/>
                        <a:cs typeface="Calibri"/>
                        <a:sym typeface="Calibri"/>
                      </a:endParaRPr>
                    </a:p>
                  </a:txBody>
                  <a:tcPr marT="173100" marB="173100" marR="173100" marL="288475" anchor="ctr">
                    <a:lnL cap="flat" cmpd="sng" w="9525">
                      <a:solidFill>
                        <a:srgbClr val="000000">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636B68">
                        <a:alpha val="69803"/>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878E8B">
                        <a:alpha val="14901"/>
                      </a:srgbClr>
                    </a:solidFill>
                  </a:tcPr>
                </a:tc>
                <a:tc>
                  <a:txBody>
                    <a:bodyPr/>
                    <a:lstStyle/>
                    <a:p>
                      <a:pPr indent="0" lvl="0" marL="0" marR="0" rtl="0" algn="l">
                        <a:lnSpc>
                          <a:spcPct val="115000"/>
                        </a:lnSpc>
                        <a:spcBef>
                          <a:spcPts val="0"/>
                        </a:spcBef>
                        <a:spcAft>
                          <a:spcPts val="0"/>
                        </a:spcAft>
                        <a:buClr>
                          <a:srgbClr val="262626"/>
                        </a:buClr>
                        <a:buSzPts val="2400"/>
                        <a:buFont typeface="Calibri"/>
                        <a:buNone/>
                      </a:pPr>
                      <a:r>
                        <a:rPr lang="en-US" sz="2400" cap="none">
                          <a:solidFill>
                            <a:srgbClr val="262626"/>
                          </a:solidFill>
                        </a:rPr>
                        <a:t>…</a:t>
                      </a:r>
                      <a:endParaRPr sz="2400" cap="none">
                        <a:solidFill>
                          <a:srgbClr val="262626"/>
                        </a:solidFill>
                        <a:latin typeface="Calibri"/>
                        <a:ea typeface="Calibri"/>
                        <a:cs typeface="Calibri"/>
                        <a:sym typeface="Calibri"/>
                      </a:endParaRPr>
                    </a:p>
                  </a:txBody>
                  <a:tcPr marT="173100" marB="173100" marR="173100" marL="288475" anchor="ctr">
                    <a:lnL cap="flat" cmpd="sng" w="38100">
                      <a:solidFill>
                        <a:srgbClr val="FFFFFF"/>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878E8B">
                        <a:alpha val="14901"/>
                      </a:srgbClr>
                    </a:solidFill>
                  </a:tcPr>
                </a:tc>
              </a:tr>
            </a:tbl>
          </a:graphicData>
        </a:graphic>
      </p:graphicFrame>
      <p:graphicFrame>
        <p:nvGraphicFramePr>
          <p:cNvPr id="576" name="Google Shape;576;p45"/>
          <p:cNvGraphicFramePr/>
          <p:nvPr/>
        </p:nvGraphicFramePr>
        <p:xfrm>
          <a:off x="119634" y="1790700"/>
          <a:ext cx="3000000" cy="3000000"/>
        </p:xfrm>
        <a:graphic>
          <a:graphicData uri="http://schemas.openxmlformats.org/drawingml/2006/table">
            <a:tbl>
              <a:tblPr>
                <a:noFill/>
                <a:tableStyleId>{F3CBF6C8-9D11-4725-B234-F5657C738824}</a:tableStyleId>
              </a:tblPr>
              <a:tblGrid>
                <a:gridCol w="7653825"/>
                <a:gridCol w="10057325"/>
              </a:tblGrid>
              <a:tr h="1645925">
                <a:tc>
                  <a:txBody>
                    <a:bodyPr/>
                    <a:lstStyle/>
                    <a:p>
                      <a:pPr indent="0" lvl="0" marL="0" marR="0" rtl="0" algn="l">
                        <a:lnSpc>
                          <a:spcPct val="115000"/>
                        </a:lnSpc>
                        <a:spcBef>
                          <a:spcPts val="0"/>
                        </a:spcBef>
                        <a:spcAft>
                          <a:spcPts val="0"/>
                        </a:spcAft>
                        <a:buClr>
                          <a:srgbClr val="000000"/>
                        </a:buClr>
                        <a:buSzPts val="3300"/>
                        <a:buFont typeface="Arial"/>
                        <a:buNone/>
                      </a:pPr>
                      <a:r>
                        <a:rPr b="1" i="0" lang="en-US" sz="3300" u="none" strike="noStrike">
                          <a:solidFill>
                            <a:srgbClr val="000000"/>
                          </a:solidFill>
                          <a:latin typeface="Arial"/>
                          <a:ea typeface="Arial"/>
                          <a:cs typeface="Arial"/>
                          <a:sym typeface="Arial"/>
                        </a:rPr>
                        <a:t>Tên biểu mẫu</a:t>
                      </a:r>
                      <a:endParaRPr b="0" i="0" sz="5400" u="none" strike="noStrike">
                        <a:latin typeface="Arial"/>
                        <a:ea typeface="Arial"/>
                        <a:cs typeface="Arial"/>
                        <a:sym typeface="Arial"/>
                      </a:endParaRPr>
                    </a:p>
                  </a:txBody>
                  <a:tcPr marT="28575" marB="0" marR="205750" marL="2057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3300"/>
                        <a:buFont typeface="Arial"/>
                        <a:buNone/>
                      </a:pPr>
                      <a:r>
                        <a:rPr b="1" i="0" lang="en-US" sz="3300" u="none" strike="noStrike">
                          <a:solidFill>
                            <a:srgbClr val="000000"/>
                          </a:solidFill>
                          <a:latin typeface="Arial"/>
                          <a:ea typeface="Arial"/>
                          <a:cs typeface="Arial"/>
                          <a:sym typeface="Arial"/>
                        </a:rPr>
                        <a:t>Mục đích sử dụng</a:t>
                      </a:r>
                      <a:endParaRPr b="0" i="0" sz="5400" u="none" strike="noStrike">
                        <a:latin typeface="Arial"/>
                        <a:ea typeface="Arial"/>
                        <a:cs typeface="Arial"/>
                        <a:sym typeface="Arial"/>
                      </a:endParaRPr>
                    </a:p>
                  </a:txBody>
                  <a:tcPr marT="28575" marB="0" marR="205750" marL="2057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645925">
                <a:tc>
                  <a:txBody>
                    <a:bodyPr/>
                    <a:lstStyle/>
                    <a:p>
                      <a:pPr indent="0" lvl="0" marL="0" marR="0" rtl="0" algn="l">
                        <a:lnSpc>
                          <a:spcPct val="115000"/>
                        </a:lnSpc>
                        <a:spcBef>
                          <a:spcPts val="0"/>
                        </a:spcBef>
                        <a:spcAft>
                          <a:spcPts val="0"/>
                        </a:spcAft>
                        <a:buClr>
                          <a:srgbClr val="000000"/>
                        </a:buClr>
                        <a:buSzPts val="3300"/>
                        <a:buFont typeface="Arial"/>
                        <a:buNone/>
                      </a:pPr>
                      <a:r>
                        <a:rPr b="0" i="0" lang="en-US" sz="3300" u="none" strike="noStrike">
                          <a:solidFill>
                            <a:srgbClr val="000000"/>
                          </a:solidFill>
                          <a:latin typeface="Arial"/>
                          <a:ea typeface="Arial"/>
                          <a:cs typeface="Arial"/>
                          <a:sym typeface="Arial"/>
                        </a:rPr>
                        <a:t>Biểu mẫu yêu cầu phần mềm</a:t>
                      </a:r>
                      <a:endParaRPr b="0" i="0" sz="5400" u="none" strike="noStrike">
                        <a:latin typeface="Arial"/>
                        <a:ea typeface="Arial"/>
                        <a:cs typeface="Arial"/>
                        <a:sym typeface="Arial"/>
                      </a:endParaRPr>
                    </a:p>
                  </a:txBody>
                  <a:tcPr marT="28575" marB="0" marR="205750" marL="2057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3300"/>
                        <a:buFont typeface="Arial"/>
                        <a:buNone/>
                      </a:pPr>
                      <a:r>
                        <a:rPr b="0" i="0" lang="en-US" sz="3300" u="none" strike="noStrike">
                          <a:solidFill>
                            <a:srgbClr val="000000"/>
                          </a:solidFill>
                          <a:latin typeface="Arial"/>
                          <a:ea typeface="Arial"/>
                          <a:cs typeface="Arial"/>
                          <a:sym typeface="Arial"/>
                        </a:rPr>
                        <a:t>Thu thập thông tin từ khách hàng</a:t>
                      </a:r>
                      <a:endParaRPr b="0" i="0" sz="5400" u="none" strike="noStrike">
                        <a:latin typeface="Arial"/>
                        <a:ea typeface="Arial"/>
                        <a:cs typeface="Arial"/>
                        <a:sym typeface="Arial"/>
                      </a:endParaRPr>
                    </a:p>
                  </a:txBody>
                  <a:tcPr marT="28575" marB="0" marR="205750" marL="2057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645925">
                <a:tc>
                  <a:txBody>
                    <a:bodyPr/>
                    <a:lstStyle/>
                    <a:p>
                      <a:pPr indent="0" lvl="0" marL="0" marR="0" rtl="0" algn="l">
                        <a:lnSpc>
                          <a:spcPct val="115000"/>
                        </a:lnSpc>
                        <a:spcBef>
                          <a:spcPts val="0"/>
                        </a:spcBef>
                        <a:spcAft>
                          <a:spcPts val="0"/>
                        </a:spcAft>
                        <a:buClr>
                          <a:srgbClr val="000000"/>
                        </a:buClr>
                        <a:buSzPts val="3300"/>
                        <a:buFont typeface="Arial"/>
                        <a:buNone/>
                      </a:pPr>
                      <a:r>
                        <a:rPr b="0" i="0" lang="en-US" sz="3300" u="none" strike="noStrike">
                          <a:solidFill>
                            <a:srgbClr val="000000"/>
                          </a:solidFill>
                          <a:latin typeface="Arial"/>
                          <a:ea typeface="Arial"/>
                          <a:cs typeface="Arial"/>
                          <a:sym typeface="Arial"/>
                        </a:rPr>
                        <a:t>Biểu mẫu kế hoạch dự án</a:t>
                      </a:r>
                      <a:endParaRPr b="0" i="0" sz="5400" u="none" strike="noStrike">
                        <a:latin typeface="Arial"/>
                        <a:ea typeface="Arial"/>
                        <a:cs typeface="Arial"/>
                        <a:sym typeface="Arial"/>
                      </a:endParaRPr>
                    </a:p>
                  </a:txBody>
                  <a:tcPr marT="28575" marB="0" marR="205750" marL="2057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3300"/>
                        <a:buFont typeface="Arial"/>
                        <a:buNone/>
                      </a:pPr>
                      <a:r>
                        <a:rPr b="0" i="0" lang="en-US" sz="3300" u="none" strike="noStrike">
                          <a:solidFill>
                            <a:srgbClr val="000000"/>
                          </a:solidFill>
                          <a:latin typeface="Arial"/>
                          <a:ea typeface="Arial"/>
                          <a:cs typeface="Arial"/>
                          <a:sym typeface="Arial"/>
                        </a:rPr>
                        <a:t>Ghi nhận phạm vi, tiến độ, nhân sự</a:t>
                      </a:r>
                      <a:endParaRPr b="0" i="0" sz="5400" u="none" strike="noStrike">
                        <a:latin typeface="Arial"/>
                        <a:ea typeface="Arial"/>
                        <a:cs typeface="Arial"/>
                        <a:sym typeface="Arial"/>
                      </a:endParaRPr>
                    </a:p>
                  </a:txBody>
                  <a:tcPr marT="28575" marB="0" marR="205750" marL="2057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645925">
                <a:tc>
                  <a:txBody>
                    <a:bodyPr/>
                    <a:lstStyle/>
                    <a:p>
                      <a:pPr indent="0" lvl="0" marL="0" marR="0" rtl="0" algn="l">
                        <a:lnSpc>
                          <a:spcPct val="115000"/>
                        </a:lnSpc>
                        <a:spcBef>
                          <a:spcPts val="0"/>
                        </a:spcBef>
                        <a:spcAft>
                          <a:spcPts val="0"/>
                        </a:spcAft>
                        <a:buClr>
                          <a:srgbClr val="000000"/>
                        </a:buClr>
                        <a:buSzPts val="3300"/>
                        <a:buFont typeface="Arial"/>
                        <a:buNone/>
                      </a:pPr>
                      <a:r>
                        <a:rPr b="0" i="0" lang="en-US" sz="3300" u="none" strike="noStrike">
                          <a:solidFill>
                            <a:srgbClr val="000000"/>
                          </a:solidFill>
                          <a:latin typeface="Arial"/>
                          <a:ea typeface="Arial"/>
                          <a:cs typeface="Arial"/>
                          <a:sym typeface="Arial"/>
                        </a:rPr>
                        <a:t>Biểu mẫu nghiệm thu</a:t>
                      </a:r>
                      <a:endParaRPr b="0" i="0" sz="5400" u="none" strike="noStrike">
                        <a:latin typeface="Arial"/>
                        <a:ea typeface="Arial"/>
                        <a:cs typeface="Arial"/>
                        <a:sym typeface="Arial"/>
                      </a:endParaRPr>
                    </a:p>
                  </a:txBody>
                  <a:tcPr marT="28575" marB="0" marR="205750" marL="2057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3300"/>
                        <a:buFont typeface="Arial"/>
                        <a:buNone/>
                      </a:pPr>
                      <a:r>
                        <a:rPr b="0" i="0" lang="en-US" sz="3300" u="none" strike="noStrike">
                          <a:solidFill>
                            <a:srgbClr val="000000"/>
                          </a:solidFill>
                          <a:latin typeface="Arial"/>
                          <a:ea typeface="Arial"/>
                          <a:cs typeface="Arial"/>
                          <a:sym typeface="Arial"/>
                        </a:rPr>
                        <a:t>Được khách hàng ký để xác nhận sản phẩm đạt yêu cầu</a:t>
                      </a:r>
                      <a:endParaRPr b="0" i="0" sz="5400" u="none" strike="noStrike">
                        <a:latin typeface="Arial"/>
                        <a:ea typeface="Arial"/>
                        <a:cs typeface="Arial"/>
                        <a:sym typeface="Arial"/>
                      </a:endParaRPr>
                    </a:p>
                  </a:txBody>
                  <a:tcPr marT="28575" marB="0" marR="205750" marL="2057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645925">
                <a:tc>
                  <a:txBody>
                    <a:bodyPr/>
                    <a:lstStyle/>
                    <a:p>
                      <a:pPr indent="0" lvl="0" marL="0" marR="0" rtl="0" algn="l">
                        <a:lnSpc>
                          <a:spcPct val="115000"/>
                        </a:lnSpc>
                        <a:spcBef>
                          <a:spcPts val="0"/>
                        </a:spcBef>
                        <a:spcAft>
                          <a:spcPts val="0"/>
                        </a:spcAft>
                        <a:buClr>
                          <a:srgbClr val="000000"/>
                        </a:buClr>
                        <a:buSzPts val="3300"/>
                        <a:buFont typeface="Arial"/>
                        <a:buNone/>
                      </a:pPr>
                      <a:r>
                        <a:rPr b="0" i="0" lang="en-US" sz="3300" u="none" strike="noStrike">
                          <a:solidFill>
                            <a:srgbClr val="000000"/>
                          </a:solidFill>
                          <a:latin typeface="Arial"/>
                          <a:ea typeface="Arial"/>
                          <a:cs typeface="Arial"/>
                          <a:sym typeface="Arial"/>
                        </a:rPr>
                        <a:t>Biểu mẫu đánh giá chất lượng</a:t>
                      </a:r>
                      <a:endParaRPr b="0" i="0" sz="5400" u="none" strike="noStrike">
                        <a:latin typeface="Arial"/>
                        <a:ea typeface="Arial"/>
                        <a:cs typeface="Arial"/>
                        <a:sym typeface="Arial"/>
                      </a:endParaRPr>
                    </a:p>
                  </a:txBody>
                  <a:tcPr marT="28575" marB="0" marR="205750" marL="2057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3300"/>
                        <a:buFont typeface="Arial"/>
                        <a:buNone/>
                      </a:pPr>
                      <a:r>
                        <a:rPr b="0" i="0" lang="en-US" sz="3300" u="none" strike="noStrike">
                          <a:solidFill>
                            <a:srgbClr val="000000"/>
                          </a:solidFill>
                          <a:latin typeface="Arial"/>
                          <a:ea typeface="Arial"/>
                          <a:cs typeface="Arial"/>
                          <a:sym typeface="Arial"/>
                        </a:rPr>
                        <a:t>Ghi nhận kết quả đánh giá code, test, v.v.</a:t>
                      </a:r>
                      <a:endParaRPr b="0" i="0" sz="5400" u="none" strike="noStrike">
                        <a:latin typeface="Arial"/>
                        <a:ea typeface="Arial"/>
                        <a:cs typeface="Arial"/>
                        <a:sym typeface="Arial"/>
                      </a:endParaRPr>
                    </a:p>
                  </a:txBody>
                  <a:tcPr marT="28575" marB="0" marR="205750" marL="2057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transition spd="slow">
    <p:randomBar dir="ver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5"/>
                                        </p:tgtEl>
                                        <p:attrNameLst>
                                          <p:attrName>style.visibility</p:attrName>
                                        </p:attrNameLst>
                                      </p:cBhvr>
                                      <p:to>
                                        <p:strVal val="visible"/>
                                      </p:to>
                                    </p:set>
                                    <p:animEffect filter="fade" transition="in">
                                      <p:cBhvr>
                                        <p:cTn dur="2000"/>
                                        <p:tgtEl>
                                          <p:spTgt spid="5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575"/>
                                        </p:tgtEl>
                                      </p:cBhvr>
                                    </p:animEffect>
                                    <p:set>
                                      <p:cBhvr>
                                        <p:cTn dur="1" fill="hold">
                                          <p:stCondLst>
                                            <p:cond delay="500"/>
                                          </p:stCondLst>
                                        </p:cTn>
                                        <p:tgtEl>
                                          <p:spTgt spid="575"/>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576"/>
                                        </p:tgtEl>
                                        <p:attrNameLst>
                                          <p:attrName>style.visibility</p:attrName>
                                        </p:attrNameLst>
                                      </p:cBhvr>
                                      <p:to>
                                        <p:strVal val="visible"/>
                                      </p:to>
                                    </p:set>
                                    <p:animEffect filter="fade" transition="in">
                                      <p:cBhvr>
                                        <p:cTn dur="2000"/>
                                        <p:tgtEl>
                                          <p:spTgt spid="5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81" name="Shape 581"/>
        <p:cNvGrpSpPr/>
        <p:nvPr/>
      </p:nvGrpSpPr>
      <p:grpSpPr>
        <a:xfrm>
          <a:off x="0" y="0"/>
          <a:ext cx="0" cy="0"/>
          <a:chOff x="0" y="0"/>
          <a:chExt cx="0" cy="0"/>
        </a:xfrm>
      </p:grpSpPr>
      <p:sp>
        <p:nvSpPr>
          <p:cNvPr id="582" name="Google Shape;582;p46"/>
          <p:cNvSpPr/>
          <p:nvPr/>
        </p:nvSpPr>
        <p:spPr>
          <a:xfrm>
            <a:off x="0" y="0"/>
            <a:ext cx="18288000"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3" name="Google Shape;583;p46"/>
          <p:cNvSpPr/>
          <p:nvPr/>
        </p:nvSpPr>
        <p:spPr>
          <a:xfrm>
            <a:off x="831624" y="547687"/>
            <a:ext cx="16751170" cy="3133976"/>
          </a:xfrm>
          <a:prstGeom prst="rect">
            <a:avLst/>
          </a:prstGeom>
          <a:solidFill>
            <a:schemeClr val="lt1"/>
          </a:solidFill>
          <a:ln cap="flat" cmpd="sng" w="12700">
            <a:solidFill>
              <a:srgbClr val="DEDEDE"/>
            </a:solidFill>
            <a:prstDash val="solid"/>
            <a:round/>
            <a:headEnd len="sm" w="sm" type="none"/>
            <a:tailEnd len="sm" w="sm" type="none"/>
          </a:ln>
          <a:effectLst>
            <a:outerShdw blurRad="50800" rotWithShape="0" algn="tl" dir="2700000" dist="38100">
              <a:srgbClr val="D4CFB4">
                <a:alpha val="49803"/>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584" name="Google Shape;584;p46"/>
          <p:cNvSpPr/>
          <p:nvPr/>
        </p:nvSpPr>
        <p:spPr>
          <a:xfrm>
            <a:off x="735612" y="1586608"/>
            <a:ext cx="192024" cy="1056132"/>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85" name="Google Shape;585;p46"/>
          <p:cNvSpPr/>
          <p:nvPr/>
        </p:nvSpPr>
        <p:spPr>
          <a:xfrm rot="5400000">
            <a:off x="6365312" y="2100957"/>
            <a:ext cx="2194560" cy="27432"/>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86" name="Google Shape;586;p46"/>
          <p:cNvSpPr txBox="1"/>
          <p:nvPr/>
        </p:nvSpPr>
        <p:spPr>
          <a:xfrm>
            <a:off x="8026746" y="880233"/>
            <a:ext cx="9003954" cy="246888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2700"/>
              <a:buFont typeface="Arial"/>
              <a:buChar char="•"/>
            </a:pPr>
            <a:r>
              <a:rPr lang="en-US" sz="2700">
                <a:solidFill>
                  <a:schemeClr val="dk1"/>
                </a:solidFill>
                <a:latin typeface="Calibri"/>
                <a:ea typeface="Calibri"/>
                <a:cs typeface="Calibri"/>
                <a:sym typeface="Calibri"/>
              </a:rPr>
              <a:t>Phiếu đánh giá sau đào tạo</a:t>
            </a:r>
            <a:endParaRPr/>
          </a:p>
        </p:txBody>
      </p:sp>
      <p:graphicFrame>
        <p:nvGraphicFramePr>
          <p:cNvPr id="587" name="Google Shape;587;p46"/>
          <p:cNvGraphicFramePr/>
          <p:nvPr/>
        </p:nvGraphicFramePr>
        <p:xfrm>
          <a:off x="836676" y="4151369"/>
          <a:ext cx="3000000" cy="3000000"/>
        </p:xfrm>
        <a:graphic>
          <a:graphicData uri="http://schemas.openxmlformats.org/drawingml/2006/table">
            <a:tbl>
              <a:tblPr bandRow="1" firstCol="1" firstRow="1">
                <a:noFill/>
                <a:tableStyleId>{2485CD58-AB63-4994-9188-4E79A29DB4F4}</a:tableStyleId>
              </a:tblPr>
              <a:tblGrid>
                <a:gridCol w="941225"/>
                <a:gridCol w="1833075"/>
                <a:gridCol w="1265850"/>
                <a:gridCol w="1936150"/>
                <a:gridCol w="1876650"/>
                <a:gridCol w="1815875"/>
                <a:gridCol w="2742725"/>
                <a:gridCol w="1256725"/>
                <a:gridCol w="1308375"/>
                <a:gridCol w="1457275"/>
              </a:tblGrid>
              <a:tr h="1448175">
                <a:tc>
                  <a:txBody>
                    <a:bodyPr/>
                    <a:lstStyle/>
                    <a:p>
                      <a:pPr indent="0" lvl="0" marL="0" marR="0" rtl="0" algn="r">
                        <a:lnSpc>
                          <a:spcPct val="115000"/>
                        </a:lnSpc>
                        <a:spcBef>
                          <a:spcPts val="0"/>
                        </a:spcBef>
                        <a:spcAft>
                          <a:spcPts val="0"/>
                        </a:spcAft>
                        <a:buClr>
                          <a:srgbClr val="3F3F3F"/>
                        </a:buClr>
                        <a:buSzPts val="2300"/>
                        <a:buFont typeface="Calibri"/>
                        <a:buNone/>
                      </a:pPr>
                      <a:r>
                        <a:rPr b="1" lang="en-US" sz="2300">
                          <a:solidFill>
                            <a:srgbClr val="3F3F3F"/>
                          </a:solidFill>
                        </a:rPr>
                        <a:t>ID</a:t>
                      </a:r>
                      <a:endParaRPr/>
                    </a:p>
                  </a:txBody>
                  <a:tcPr marT="163550" marB="163550" marR="1635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300"/>
                        <a:buFont typeface="Calibri"/>
                        <a:buNone/>
                      </a:pPr>
                      <a:r>
                        <a:rPr b="1" lang="en-US" sz="2300">
                          <a:solidFill>
                            <a:srgbClr val="3F3F3F"/>
                          </a:solidFill>
                        </a:rPr>
                        <a:t>Họ tên</a:t>
                      </a:r>
                      <a:endParaRPr/>
                    </a:p>
                  </a:txBody>
                  <a:tcPr marT="163550" marB="163550" marR="1635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300"/>
                        <a:buFont typeface="Calibri"/>
                        <a:buNone/>
                      </a:pPr>
                      <a:r>
                        <a:rPr b="1" lang="en-US" sz="2300">
                          <a:solidFill>
                            <a:srgbClr val="3F3F3F"/>
                          </a:solidFill>
                        </a:rPr>
                        <a:t>Phòng</a:t>
                      </a:r>
                      <a:endParaRPr/>
                    </a:p>
                  </a:txBody>
                  <a:tcPr marT="163550" marB="163550" marR="1635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300"/>
                        <a:buFont typeface="Calibri"/>
                        <a:buNone/>
                      </a:pPr>
                      <a:r>
                        <a:rPr b="1" lang="en-US" sz="2300">
                          <a:solidFill>
                            <a:srgbClr val="3F3F3F"/>
                          </a:solidFill>
                        </a:rPr>
                        <a:t>Email</a:t>
                      </a:r>
                      <a:endParaRPr/>
                    </a:p>
                  </a:txBody>
                  <a:tcPr marT="163550" marB="163550" marR="1635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300"/>
                        <a:buFont typeface="Calibri"/>
                        <a:buNone/>
                      </a:pPr>
                      <a:r>
                        <a:rPr b="1" lang="en-US" sz="2300">
                          <a:solidFill>
                            <a:srgbClr val="3F3F3F"/>
                          </a:solidFill>
                        </a:rPr>
                        <a:t>SĐT</a:t>
                      </a:r>
                      <a:endParaRPr/>
                    </a:p>
                  </a:txBody>
                  <a:tcPr marT="163550" marB="163550" marR="1635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300"/>
                        <a:buFont typeface="Calibri"/>
                        <a:buNone/>
                      </a:pPr>
                      <a:r>
                        <a:rPr b="1" lang="en-US" sz="2300">
                          <a:solidFill>
                            <a:srgbClr val="3F3F3F"/>
                          </a:solidFill>
                        </a:rPr>
                        <a:t>Ngày gửi</a:t>
                      </a:r>
                      <a:endParaRPr/>
                    </a:p>
                  </a:txBody>
                  <a:tcPr marT="163550" marB="163550" marR="1635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300"/>
                        <a:buFont typeface="Calibri"/>
                        <a:buNone/>
                      </a:pPr>
                      <a:r>
                        <a:rPr b="1" lang="en-US" sz="2300">
                          <a:solidFill>
                            <a:srgbClr val="3F3F3F"/>
                          </a:solidFill>
                        </a:rPr>
                        <a:t>Mô tả sự cố</a:t>
                      </a:r>
                      <a:endParaRPr/>
                    </a:p>
                  </a:txBody>
                  <a:tcPr marT="163550" marB="163550" marR="1635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300"/>
                        <a:buFont typeface="Calibri"/>
                        <a:buNone/>
                      </a:pPr>
                      <a:r>
                        <a:rPr b="1" lang="en-US" sz="2300">
                          <a:solidFill>
                            <a:srgbClr val="3F3F3F"/>
                          </a:solidFill>
                        </a:rPr>
                        <a:t>Ưu tiên</a:t>
                      </a:r>
                      <a:endParaRPr/>
                    </a:p>
                  </a:txBody>
                  <a:tcPr marT="163550" marB="163550" marR="1635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300"/>
                        <a:buFont typeface="Calibri"/>
                        <a:buNone/>
                      </a:pPr>
                      <a:r>
                        <a:rPr b="1" lang="en-US" sz="2300">
                          <a:solidFill>
                            <a:srgbClr val="3F3F3F"/>
                          </a:solidFill>
                        </a:rPr>
                        <a:t>File</a:t>
                      </a:r>
                      <a:endParaRPr/>
                    </a:p>
                  </a:txBody>
                  <a:tcPr marT="163550" marB="163550" marR="1635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3F3F3F"/>
                        </a:buClr>
                        <a:buSzPts val="2300"/>
                        <a:buFont typeface="Calibri"/>
                        <a:buNone/>
                      </a:pPr>
                      <a:r>
                        <a:rPr b="1" lang="en-US" sz="2300">
                          <a:solidFill>
                            <a:srgbClr val="3F3F3F"/>
                          </a:solidFill>
                        </a:rPr>
                        <a:t>Kênh gửi</a:t>
                      </a:r>
                      <a:endParaRPr/>
                    </a:p>
                  </a:txBody>
                  <a:tcPr marT="163550" marB="163550" marR="1635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448175">
                <a:tc>
                  <a:txBody>
                    <a:bodyPr/>
                    <a:lstStyle/>
                    <a:p>
                      <a:pPr indent="0" lvl="0" marL="0" marR="0" rtl="0" algn="r">
                        <a:lnSpc>
                          <a:spcPct val="115000"/>
                        </a:lnSpc>
                        <a:spcBef>
                          <a:spcPts val="0"/>
                        </a:spcBef>
                        <a:spcAft>
                          <a:spcPts val="0"/>
                        </a:spcAft>
                        <a:buClr>
                          <a:srgbClr val="3F3F3F"/>
                        </a:buClr>
                        <a:buSzPts val="1900"/>
                        <a:buFont typeface="Calibri"/>
                        <a:buNone/>
                      </a:pPr>
                      <a:r>
                        <a:rPr b="1" lang="en-US" sz="1900">
                          <a:solidFill>
                            <a:srgbClr val="3F3F3F"/>
                          </a:solidFill>
                        </a:rPr>
                        <a:t>1</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1905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20000"/>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Nguyễn Văn A</a:t>
                      </a:r>
                      <a:endParaRPr/>
                    </a:p>
                  </a:txBody>
                  <a:tcPr marT="141750" marB="141750" marR="141750" marL="272600" anchor="ctr">
                    <a:lnL cap="flat" cmpd="sng" w="19050">
                      <a:solidFill>
                        <a:srgbClr val="FFFFFF"/>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IT</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u="sng">
                          <a:solidFill>
                            <a:srgbClr val="3F3F3F"/>
                          </a:solidFill>
                          <a:hlinkClick r:id="rId3">
                            <a:extLst>
                              <a:ext uri="{A12FA001-AC4F-418D-AE19-62706E023703}">
                                <ahyp:hlinkClr val="tx"/>
                              </a:ext>
                            </a:extLst>
                          </a:hlinkClick>
                        </a:rPr>
                        <a:t>abc@fsoft.com</a:t>
                      </a:r>
                      <a:endParaRPr sz="1900">
                        <a:solidFill>
                          <a:srgbClr val="3F3F3F"/>
                        </a:solidFill>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0901xxxxxx</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26/07/2025</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Không vào được hệ thống dự án</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Cao</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Có</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Email</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r>
              <a:tr h="1448175">
                <a:tc>
                  <a:txBody>
                    <a:bodyPr/>
                    <a:lstStyle/>
                    <a:p>
                      <a:pPr indent="0" lvl="0" marL="0" marR="0" rtl="0" algn="r">
                        <a:lnSpc>
                          <a:spcPct val="115000"/>
                        </a:lnSpc>
                        <a:spcBef>
                          <a:spcPts val="0"/>
                        </a:spcBef>
                        <a:spcAft>
                          <a:spcPts val="0"/>
                        </a:spcAft>
                        <a:buClr>
                          <a:srgbClr val="3F3F3F"/>
                        </a:buClr>
                        <a:buSzPts val="1900"/>
                        <a:buFont typeface="Calibri"/>
                        <a:buNone/>
                      </a:pPr>
                      <a:r>
                        <a:rPr b="1" lang="en-US" sz="1900">
                          <a:solidFill>
                            <a:srgbClr val="3F3F3F"/>
                          </a:solidFill>
                        </a:rPr>
                        <a:t>2</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1905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20000"/>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Trần Thị B</a:t>
                      </a:r>
                      <a:endParaRPr/>
                    </a:p>
                  </a:txBody>
                  <a:tcPr marT="141750" marB="141750" marR="141750" marL="272600" anchor="ctr">
                    <a:lnL cap="flat" cmpd="sng" w="19050">
                      <a:solidFill>
                        <a:srgbClr val="FFFFFF"/>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Kế toán</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u="sng">
                          <a:solidFill>
                            <a:srgbClr val="3F3F3F"/>
                          </a:solidFill>
                          <a:hlinkClick r:id="rId4">
                            <a:extLst>
                              <a:ext uri="{A12FA001-AC4F-418D-AE19-62706E023703}">
                                <ahyp:hlinkClr val="tx"/>
                              </a:ext>
                            </a:extLst>
                          </a:hlinkClick>
                        </a:rPr>
                        <a:t>bcd@fsoft.com</a:t>
                      </a:r>
                      <a:endParaRPr sz="1900">
                        <a:solidFill>
                          <a:srgbClr val="3F3F3F"/>
                        </a:solidFill>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0912xxxxxx</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25/07/2025</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Máy in không hoạt động</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TBình</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Không</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Chatbot</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r>
              <a:tr h="1448175">
                <a:tc>
                  <a:txBody>
                    <a:bodyPr/>
                    <a:lstStyle/>
                    <a:p>
                      <a:pPr indent="0" lvl="0" marL="0" marR="0" rtl="0" algn="r">
                        <a:lnSpc>
                          <a:spcPct val="115000"/>
                        </a:lnSpc>
                        <a:spcBef>
                          <a:spcPts val="0"/>
                        </a:spcBef>
                        <a:spcAft>
                          <a:spcPts val="0"/>
                        </a:spcAft>
                        <a:buClr>
                          <a:srgbClr val="3F3F3F"/>
                        </a:buClr>
                        <a:buSzPts val="1900"/>
                        <a:buFont typeface="Calibri"/>
                        <a:buNone/>
                      </a:pPr>
                      <a:r>
                        <a:rPr b="1" lang="en-US" sz="1900">
                          <a:solidFill>
                            <a:srgbClr val="3F3F3F"/>
                          </a:solidFill>
                        </a:rPr>
                        <a:t>…</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1905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20000"/>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a:t>
                      </a:r>
                      <a:endParaRPr/>
                    </a:p>
                  </a:txBody>
                  <a:tcPr marT="141750" marB="141750" marR="141750" marL="272600" anchor="ctr">
                    <a:lnL cap="flat" cmpd="sng" w="19050">
                      <a:solidFill>
                        <a:srgbClr val="FFFFFF"/>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c>
                  <a:txBody>
                    <a:bodyPr/>
                    <a:lstStyle/>
                    <a:p>
                      <a:pPr indent="0" lvl="0" marL="0" marR="0" rtl="0" algn="ctr">
                        <a:lnSpc>
                          <a:spcPct val="115000"/>
                        </a:lnSpc>
                        <a:spcBef>
                          <a:spcPts val="0"/>
                        </a:spcBef>
                        <a:spcAft>
                          <a:spcPts val="0"/>
                        </a:spcAft>
                        <a:buClr>
                          <a:srgbClr val="3F3F3F"/>
                        </a:buClr>
                        <a:buSzPts val="1900"/>
                        <a:buFont typeface="Calibri"/>
                        <a:buNone/>
                      </a:pPr>
                      <a:r>
                        <a:rPr lang="en-US" sz="1900">
                          <a:solidFill>
                            <a:srgbClr val="3F3F3F"/>
                          </a:solidFill>
                        </a:rPr>
                        <a:t>…</a:t>
                      </a:r>
                      <a:endParaRPr/>
                    </a:p>
                  </a:txBody>
                  <a:tcPr marT="141750" marB="141750" marR="141750" marL="2726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r>
            </a:tbl>
          </a:graphicData>
        </a:graphic>
      </p:graphicFrame>
      <p:graphicFrame>
        <p:nvGraphicFramePr>
          <p:cNvPr id="588" name="Google Shape;588;p46"/>
          <p:cNvGraphicFramePr/>
          <p:nvPr/>
        </p:nvGraphicFramePr>
        <p:xfrm>
          <a:off x="831624" y="4518418"/>
          <a:ext cx="3000000" cy="3000000"/>
        </p:xfrm>
        <a:graphic>
          <a:graphicData uri="http://schemas.openxmlformats.org/drawingml/2006/table">
            <a:tbl>
              <a:tblPr firstCol="1" firstRow="1">
                <a:noFill/>
                <a:tableStyleId>{2485CD58-AB63-4994-9188-4E79A29DB4F4}</a:tableStyleId>
              </a:tblPr>
              <a:tblGrid>
                <a:gridCol w="6856650"/>
                <a:gridCol w="4227850"/>
                <a:gridCol w="3192400"/>
                <a:gridCol w="2156975"/>
              </a:tblGrid>
              <a:tr h="775100">
                <a:tc>
                  <a:txBody>
                    <a:bodyPr/>
                    <a:lstStyle/>
                    <a:p>
                      <a:pPr indent="0" lvl="0" marL="0" marR="0" rtl="0" algn="ctr">
                        <a:lnSpc>
                          <a:spcPct val="115000"/>
                        </a:lnSpc>
                        <a:spcBef>
                          <a:spcPts val="0"/>
                        </a:spcBef>
                        <a:spcAft>
                          <a:spcPts val="0"/>
                        </a:spcAft>
                        <a:buClr>
                          <a:schemeClr val="dk1"/>
                        </a:buClr>
                        <a:buSzPts val="3300"/>
                        <a:buFont typeface="Calibri"/>
                        <a:buNone/>
                      </a:pPr>
                      <a:r>
                        <a:rPr lang="en-US" sz="3300"/>
                        <a:t>Tên tổ chức / cá nhân</a:t>
                      </a:r>
                      <a:endParaRPr sz="2800">
                        <a:latin typeface="Calibri"/>
                        <a:ea typeface="Calibri"/>
                        <a:cs typeface="Calibri"/>
                        <a:sym typeface="Calibri"/>
                      </a:endParaRPr>
                    </a:p>
                  </a:txBody>
                  <a:tcPr marT="0" marB="0" marR="161650" marL="161650"/>
                </a:tc>
                <a:tc>
                  <a:txBody>
                    <a:bodyPr/>
                    <a:lstStyle/>
                    <a:p>
                      <a:pPr indent="0" lvl="0" marL="0" marR="0" rtl="0" algn="ctr">
                        <a:lnSpc>
                          <a:spcPct val="115000"/>
                        </a:lnSpc>
                        <a:spcBef>
                          <a:spcPts val="0"/>
                        </a:spcBef>
                        <a:spcAft>
                          <a:spcPts val="0"/>
                        </a:spcAft>
                        <a:buClr>
                          <a:schemeClr val="dk1"/>
                        </a:buClr>
                        <a:buSzPts val="3300"/>
                        <a:buFont typeface="Calibri"/>
                        <a:buNone/>
                      </a:pPr>
                      <a:r>
                        <a:rPr lang="en-US" sz="3300"/>
                        <a:t>Người liên hệ</a:t>
                      </a:r>
                      <a:endParaRPr sz="2800">
                        <a:latin typeface="Calibri"/>
                        <a:ea typeface="Calibri"/>
                        <a:cs typeface="Calibri"/>
                        <a:sym typeface="Calibri"/>
                      </a:endParaRPr>
                    </a:p>
                  </a:txBody>
                  <a:tcPr marT="0" marB="0" marR="161650" marL="161650"/>
                </a:tc>
                <a:tc>
                  <a:txBody>
                    <a:bodyPr/>
                    <a:lstStyle/>
                    <a:p>
                      <a:pPr indent="0" lvl="0" marL="0" marR="0" rtl="0" algn="ctr">
                        <a:lnSpc>
                          <a:spcPct val="115000"/>
                        </a:lnSpc>
                        <a:spcBef>
                          <a:spcPts val="0"/>
                        </a:spcBef>
                        <a:spcAft>
                          <a:spcPts val="0"/>
                        </a:spcAft>
                        <a:buClr>
                          <a:schemeClr val="dk1"/>
                        </a:buClr>
                        <a:buSzPts val="3300"/>
                        <a:buFont typeface="Calibri"/>
                        <a:buNone/>
                      </a:pPr>
                      <a:r>
                        <a:rPr lang="en-US" sz="3300"/>
                        <a:t>Email</a:t>
                      </a:r>
                      <a:endParaRPr sz="2800">
                        <a:latin typeface="Calibri"/>
                        <a:ea typeface="Calibri"/>
                        <a:cs typeface="Calibri"/>
                        <a:sym typeface="Calibri"/>
                      </a:endParaRPr>
                    </a:p>
                  </a:txBody>
                  <a:tcPr marT="0" marB="0" marR="161650" marL="161650"/>
                </a:tc>
                <a:tc>
                  <a:txBody>
                    <a:bodyPr/>
                    <a:lstStyle/>
                    <a:p>
                      <a:pPr indent="0" lvl="0" marL="0" marR="0" rtl="0" algn="ctr">
                        <a:lnSpc>
                          <a:spcPct val="115000"/>
                        </a:lnSpc>
                        <a:spcBef>
                          <a:spcPts val="0"/>
                        </a:spcBef>
                        <a:spcAft>
                          <a:spcPts val="0"/>
                        </a:spcAft>
                        <a:buClr>
                          <a:schemeClr val="dk1"/>
                        </a:buClr>
                        <a:buSzPts val="3300"/>
                        <a:buFont typeface="Calibri"/>
                        <a:buNone/>
                      </a:pPr>
                      <a:r>
                        <a:rPr lang="en-US" sz="3300"/>
                        <a:t>SĐT</a:t>
                      </a:r>
                      <a:endParaRPr sz="2800">
                        <a:latin typeface="Calibri"/>
                        <a:ea typeface="Calibri"/>
                        <a:cs typeface="Calibri"/>
                        <a:sym typeface="Calibri"/>
                      </a:endParaRPr>
                    </a:p>
                  </a:txBody>
                  <a:tcPr marT="0" marB="0" marR="161650" marL="161650"/>
                </a:tc>
              </a:tr>
              <a:tr h="775100">
                <a:tc>
                  <a:txBody>
                    <a:bodyPr/>
                    <a:lstStyle/>
                    <a:p>
                      <a:pPr indent="0" lvl="0" marL="0" marR="0" rtl="0" algn="l">
                        <a:lnSpc>
                          <a:spcPct val="115000"/>
                        </a:lnSpc>
                        <a:spcBef>
                          <a:spcPts val="0"/>
                        </a:spcBef>
                        <a:spcAft>
                          <a:spcPts val="0"/>
                        </a:spcAft>
                        <a:buClr>
                          <a:schemeClr val="dk1"/>
                        </a:buClr>
                        <a:buSzPts val="3300"/>
                        <a:buFont typeface="Calibri"/>
                        <a:buNone/>
                      </a:pPr>
                      <a:r>
                        <a:rPr lang="en-US" sz="3300"/>
                        <a:t>……………………………</a:t>
                      </a:r>
                      <a:endParaRPr sz="2800">
                        <a:latin typeface="Calibri"/>
                        <a:ea typeface="Calibri"/>
                        <a:cs typeface="Calibri"/>
                        <a:sym typeface="Calibri"/>
                      </a:endParaRPr>
                    </a:p>
                  </a:txBody>
                  <a:tcPr marT="0" marB="0" marR="161650" marL="161650"/>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a:t>
                      </a:r>
                      <a:endParaRPr sz="2800">
                        <a:latin typeface="Calibri"/>
                        <a:ea typeface="Calibri"/>
                        <a:cs typeface="Calibri"/>
                        <a:sym typeface="Calibri"/>
                      </a:endParaRPr>
                    </a:p>
                  </a:txBody>
                  <a:tcPr marT="0" marB="0" marR="161650" marL="161650"/>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a:t>
                      </a:r>
                      <a:endParaRPr sz="2800">
                        <a:latin typeface="Calibri"/>
                        <a:ea typeface="Calibri"/>
                        <a:cs typeface="Calibri"/>
                        <a:sym typeface="Calibri"/>
                      </a:endParaRPr>
                    </a:p>
                  </a:txBody>
                  <a:tcPr marT="0" marB="0" marR="161650" marL="161650"/>
                </a:tc>
                <a:tc>
                  <a:txBody>
                    <a:bodyPr/>
                    <a:lstStyle/>
                    <a:p>
                      <a:pPr indent="0" lvl="0" marL="0" marR="0" rtl="0" algn="l">
                        <a:lnSpc>
                          <a:spcPct val="115000"/>
                        </a:lnSpc>
                        <a:spcBef>
                          <a:spcPts val="0"/>
                        </a:spcBef>
                        <a:spcAft>
                          <a:spcPts val="0"/>
                        </a:spcAft>
                        <a:buClr>
                          <a:schemeClr val="dk1"/>
                        </a:buClr>
                        <a:buSzPts val="3300"/>
                        <a:buFont typeface="Calibri"/>
                        <a:buNone/>
                      </a:pPr>
                      <a:r>
                        <a:rPr lang="en-US" sz="3300"/>
                        <a:t>………</a:t>
                      </a:r>
                      <a:endParaRPr sz="2800">
                        <a:latin typeface="Calibri"/>
                        <a:ea typeface="Calibri"/>
                        <a:cs typeface="Calibri"/>
                        <a:sym typeface="Calibri"/>
                      </a:endParaRPr>
                    </a:p>
                  </a:txBody>
                  <a:tcPr marT="0" marB="0" marR="161650" marL="161650"/>
                </a:tc>
              </a:tr>
              <a:tr h="775100">
                <a:tc>
                  <a:txBody>
                    <a:bodyPr/>
                    <a:lstStyle/>
                    <a:p>
                      <a:pPr indent="0" lvl="0" marL="0" marR="0" rtl="0" algn="ctr">
                        <a:lnSpc>
                          <a:spcPct val="115000"/>
                        </a:lnSpc>
                        <a:spcBef>
                          <a:spcPts val="0"/>
                        </a:spcBef>
                        <a:spcAft>
                          <a:spcPts val="0"/>
                        </a:spcAft>
                        <a:buClr>
                          <a:schemeClr val="dk1"/>
                        </a:buClr>
                        <a:buSzPts val="3300"/>
                        <a:buFont typeface="Calibri"/>
                        <a:buNone/>
                      </a:pPr>
                      <a:r>
                        <a:rPr lang="en-US" sz="3300"/>
                        <a:t>Nội dung</a:t>
                      </a:r>
                      <a:endParaRPr sz="2800">
                        <a:latin typeface="Calibri"/>
                        <a:ea typeface="Calibri"/>
                        <a:cs typeface="Calibri"/>
                        <a:sym typeface="Calibri"/>
                      </a:endParaRPr>
                    </a:p>
                  </a:txBody>
                  <a:tcPr marT="0" marB="0" marR="161650" marL="161650"/>
                </a:tc>
                <a:tc gridSpan="3">
                  <a:txBody>
                    <a:bodyPr/>
                    <a:lstStyle/>
                    <a:p>
                      <a:pPr indent="0" lvl="0" marL="0" marR="0" rtl="0" algn="ctr">
                        <a:lnSpc>
                          <a:spcPct val="115000"/>
                        </a:lnSpc>
                        <a:spcBef>
                          <a:spcPts val="0"/>
                        </a:spcBef>
                        <a:spcAft>
                          <a:spcPts val="0"/>
                        </a:spcAft>
                        <a:buClr>
                          <a:schemeClr val="dk1"/>
                        </a:buClr>
                        <a:buSzPts val="3300"/>
                        <a:buFont typeface="Calibri"/>
                        <a:buNone/>
                      </a:pPr>
                      <a:r>
                        <a:rPr lang="en-US" sz="3300"/>
                        <a:t>Mô tả</a:t>
                      </a:r>
                      <a:endParaRPr sz="2800">
                        <a:latin typeface="Calibri"/>
                        <a:ea typeface="Calibri"/>
                        <a:cs typeface="Calibri"/>
                        <a:sym typeface="Calibri"/>
                      </a:endParaRPr>
                    </a:p>
                  </a:txBody>
                  <a:tcPr marT="0" marB="0" marR="161650" marL="161650"/>
                </a:tc>
                <a:tc hMerge="1"/>
                <a:tc hMerge="1"/>
              </a:tr>
              <a:tr h="775100">
                <a:tc>
                  <a:txBody>
                    <a:bodyPr/>
                    <a:lstStyle/>
                    <a:p>
                      <a:pPr indent="0" lvl="0" marL="0" marR="0" rtl="0" algn="l">
                        <a:lnSpc>
                          <a:spcPct val="115000"/>
                        </a:lnSpc>
                        <a:spcBef>
                          <a:spcPts val="0"/>
                        </a:spcBef>
                        <a:spcAft>
                          <a:spcPts val="0"/>
                        </a:spcAft>
                        <a:buClr>
                          <a:schemeClr val="dk1"/>
                        </a:buClr>
                        <a:buSzPts val="3300"/>
                        <a:buFont typeface="Calibri"/>
                        <a:buNone/>
                      </a:pPr>
                      <a:r>
                        <a:rPr lang="en-US" sz="3300"/>
                        <a:t>Số lượng người học</a:t>
                      </a:r>
                      <a:endParaRPr sz="2800">
                        <a:latin typeface="Calibri"/>
                        <a:ea typeface="Calibri"/>
                        <a:cs typeface="Calibri"/>
                        <a:sym typeface="Calibri"/>
                      </a:endParaRPr>
                    </a:p>
                  </a:txBody>
                  <a:tcPr marT="0" marB="0" marR="161650" marL="161650"/>
                </a:tc>
                <a:tc gridSpan="3">
                  <a:txBody>
                    <a:bodyPr/>
                    <a:lstStyle/>
                    <a:p>
                      <a:pPr indent="0" lvl="0" marL="0" marR="0" rtl="0" algn="l">
                        <a:lnSpc>
                          <a:spcPct val="115000"/>
                        </a:lnSpc>
                        <a:spcBef>
                          <a:spcPts val="0"/>
                        </a:spcBef>
                        <a:spcAft>
                          <a:spcPts val="0"/>
                        </a:spcAft>
                        <a:buClr>
                          <a:schemeClr val="dk1"/>
                        </a:buClr>
                        <a:buSzPts val="3300"/>
                        <a:buFont typeface="Calibri"/>
                        <a:buNone/>
                      </a:pPr>
                      <a:r>
                        <a:rPr lang="en-US" sz="3300"/>
                        <a:t>…………………..</a:t>
                      </a:r>
                      <a:endParaRPr sz="2800">
                        <a:latin typeface="Calibri"/>
                        <a:ea typeface="Calibri"/>
                        <a:cs typeface="Calibri"/>
                        <a:sym typeface="Calibri"/>
                      </a:endParaRPr>
                    </a:p>
                  </a:txBody>
                  <a:tcPr marT="0" marB="0" marR="161650" marL="161650"/>
                </a:tc>
                <a:tc hMerge="1"/>
                <a:tc hMerge="1"/>
              </a:tr>
              <a:tr h="775100">
                <a:tc>
                  <a:txBody>
                    <a:bodyPr/>
                    <a:lstStyle/>
                    <a:p>
                      <a:pPr indent="0" lvl="0" marL="0" marR="0" rtl="0" algn="l">
                        <a:lnSpc>
                          <a:spcPct val="115000"/>
                        </a:lnSpc>
                        <a:spcBef>
                          <a:spcPts val="0"/>
                        </a:spcBef>
                        <a:spcAft>
                          <a:spcPts val="0"/>
                        </a:spcAft>
                        <a:buClr>
                          <a:schemeClr val="dk1"/>
                        </a:buClr>
                        <a:buSzPts val="3300"/>
                        <a:buFont typeface="Calibri"/>
                        <a:buNone/>
                      </a:pPr>
                      <a:r>
                        <a:rPr lang="en-US" sz="3300"/>
                        <a:t>Trình độ hiện tại</a:t>
                      </a:r>
                      <a:endParaRPr sz="2800">
                        <a:latin typeface="Calibri"/>
                        <a:ea typeface="Calibri"/>
                        <a:cs typeface="Calibri"/>
                        <a:sym typeface="Calibri"/>
                      </a:endParaRPr>
                    </a:p>
                  </a:txBody>
                  <a:tcPr marT="0" marB="0" marR="161650" marL="161650"/>
                </a:tc>
                <a:tc gridSpan="3">
                  <a:txBody>
                    <a:bodyPr/>
                    <a:lstStyle/>
                    <a:p>
                      <a:pPr indent="0" lvl="0" marL="0" marR="0" rtl="0" algn="l">
                        <a:lnSpc>
                          <a:spcPct val="115000"/>
                        </a:lnSpc>
                        <a:spcBef>
                          <a:spcPts val="0"/>
                        </a:spcBef>
                        <a:spcAft>
                          <a:spcPts val="0"/>
                        </a:spcAft>
                        <a:buClr>
                          <a:schemeClr val="dk1"/>
                        </a:buClr>
                        <a:buSzPts val="3300"/>
                        <a:buFont typeface="Calibri"/>
                        <a:buNone/>
                      </a:pPr>
                      <a:r>
                        <a:rPr lang="en-US" sz="3300"/>
                        <a:t>☐ Cơ bản ☐ Trung bình ☐ Nâng cao</a:t>
                      </a:r>
                      <a:endParaRPr sz="2800">
                        <a:latin typeface="Calibri"/>
                        <a:ea typeface="Calibri"/>
                        <a:cs typeface="Calibri"/>
                        <a:sym typeface="Calibri"/>
                      </a:endParaRPr>
                    </a:p>
                  </a:txBody>
                  <a:tcPr marT="0" marB="0" marR="161650" marL="161650"/>
                </a:tc>
                <a:tc hMerge="1"/>
                <a:tc hMerge="1"/>
              </a:tr>
              <a:tr h="775100">
                <a:tc>
                  <a:txBody>
                    <a:bodyPr/>
                    <a:lstStyle/>
                    <a:p>
                      <a:pPr indent="0" lvl="0" marL="0" marR="0" rtl="0" algn="l">
                        <a:lnSpc>
                          <a:spcPct val="115000"/>
                        </a:lnSpc>
                        <a:spcBef>
                          <a:spcPts val="0"/>
                        </a:spcBef>
                        <a:spcAft>
                          <a:spcPts val="0"/>
                        </a:spcAft>
                        <a:buClr>
                          <a:schemeClr val="dk1"/>
                        </a:buClr>
                        <a:buSzPts val="3300"/>
                        <a:buFont typeface="Calibri"/>
                        <a:buNone/>
                      </a:pPr>
                      <a:r>
                        <a:rPr lang="en-US" sz="3300"/>
                        <a:t>Vị trí công việc</a:t>
                      </a:r>
                      <a:endParaRPr sz="2800">
                        <a:latin typeface="Calibri"/>
                        <a:ea typeface="Calibri"/>
                        <a:cs typeface="Calibri"/>
                        <a:sym typeface="Calibri"/>
                      </a:endParaRPr>
                    </a:p>
                  </a:txBody>
                  <a:tcPr marT="0" marB="0" marR="161650" marL="161650"/>
                </a:tc>
                <a:tc gridSpan="3">
                  <a:txBody>
                    <a:bodyPr/>
                    <a:lstStyle/>
                    <a:p>
                      <a:pPr indent="0" lvl="0" marL="0" marR="0" rtl="0" algn="l">
                        <a:lnSpc>
                          <a:spcPct val="115000"/>
                        </a:lnSpc>
                        <a:spcBef>
                          <a:spcPts val="0"/>
                        </a:spcBef>
                        <a:spcAft>
                          <a:spcPts val="0"/>
                        </a:spcAft>
                        <a:buClr>
                          <a:schemeClr val="dk1"/>
                        </a:buClr>
                        <a:buSzPts val="3300"/>
                        <a:buFont typeface="Calibri"/>
                        <a:buNone/>
                      </a:pPr>
                      <a:r>
                        <a:rPr lang="en-US" sz="3300"/>
                        <a:t>…………………..</a:t>
                      </a:r>
                      <a:endParaRPr sz="2800">
                        <a:latin typeface="Calibri"/>
                        <a:ea typeface="Calibri"/>
                        <a:cs typeface="Calibri"/>
                        <a:sym typeface="Calibri"/>
                      </a:endParaRPr>
                    </a:p>
                  </a:txBody>
                  <a:tcPr marT="0" marB="0" marR="161650" marL="161650"/>
                </a:tc>
                <a:tc hMerge="1"/>
                <a:tc hMerge="1"/>
              </a:tr>
              <a:tr h="775100">
                <a:tc>
                  <a:txBody>
                    <a:bodyPr/>
                    <a:lstStyle/>
                    <a:p>
                      <a:pPr indent="0" lvl="0" marL="0" marR="0" rtl="0" algn="l">
                        <a:lnSpc>
                          <a:spcPct val="115000"/>
                        </a:lnSpc>
                        <a:spcBef>
                          <a:spcPts val="0"/>
                        </a:spcBef>
                        <a:spcAft>
                          <a:spcPts val="0"/>
                        </a:spcAft>
                        <a:buClr>
                          <a:schemeClr val="dk1"/>
                        </a:buClr>
                        <a:buSzPts val="3300"/>
                        <a:buFont typeface="Calibri"/>
                        <a:buNone/>
                      </a:pPr>
                      <a:r>
                        <a:rPr lang="en-US" sz="3300"/>
                        <a:t>Kinh nghiệm lĩnh vực liên quan</a:t>
                      </a:r>
                      <a:endParaRPr sz="2800">
                        <a:latin typeface="Calibri"/>
                        <a:ea typeface="Calibri"/>
                        <a:cs typeface="Calibri"/>
                        <a:sym typeface="Calibri"/>
                      </a:endParaRPr>
                    </a:p>
                  </a:txBody>
                  <a:tcPr marT="0" marB="0" marR="161650" marL="161650"/>
                </a:tc>
                <a:tc gridSpan="3">
                  <a:txBody>
                    <a:bodyPr/>
                    <a:lstStyle/>
                    <a:p>
                      <a:pPr indent="0" lvl="0" marL="0" marR="0" rtl="0" algn="l">
                        <a:lnSpc>
                          <a:spcPct val="115000"/>
                        </a:lnSpc>
                        <a:spcBef>
                          <a:spcPts val="0"/>
                        </a:spcBef>
                        <a:spcAft>
                          <a:spcPts val="0"/>
                        </a:spcAft>
                        <a:buClr>
                          <a:schemeClr val="dk1"/>
                        </a:buClr>
                        <a:buSzPts val="3300"/>
                        <a:buFont typeface="Calibri"/>
                        <a:buNone/>
                      </a:pPr>
                      <a:r>
                        <a:rPr lang="en-US" sz="3300"/>
                        <a:t>☐ Dưới 1 năm ☐ 1–3 năm ☐ Trên 3 năm</a:t>
                      </a:r>
                      <a:endParaRPr sz="2800">
                        <a:latin typeface="Calibri"/>
                        <a:ea typeface="Calibri"/>
                        <a:cs typeface="Calibri"/>
                        <a:sym typeface="Calibri"/>
                      </a:endParaRPr>
                    </a:p>
                  </a:txBody>
                  <a:tcPr marT="0" marB="0" marR="161650" marL="161650"/>
                </a:tc>
                <a:tc hMerge="1"/>
                <a:tc hMerge="1"/>
              </a:tr>
            </a:tbl>
          </a:graphicData>
        </a:graphic>
      </p:graphicFrame>
      <p:sp>
        <p:nvSpPr>
          <p:cNvPr id="589" name="Google Shape;589;p46"/>
          <p:cNvSpPr txBox="1"/>
          <p:nvPr/>
        </p:nvSpPr>
        <p:spPr>
          <a:xfrm>
            <a:off x="8026746" y="880233"/>
            <a:ext cx="9003954" cy="246888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2700"/>
              <a:buFont typeface="Arial"/>
              <a:buChar char="•"/>
            </a:pPr>
            <a:r>
              <a:rPr lang="en-US" sz="2700">
                <a:solidFill>
                  <a:schemeClr val="dk1"/>
                </a:solidFill>
                <a:latin typeface="Calibri"/>
                <a:ea typeface="Calibri"/>
                <a:cs typeface="Calibri"/>
                <a:sym typeface="Calibri"/>
              </a:rPr>
              <a:t>Phía khảo sát nhu cầu đào tạo</a:t>
            </a:r>
            <a:endParaRPr/>
          </a:p>
        </p:txBody>
      </p:sp>
      <p:sp>
        <p:nvSpPr>
          <p:cNvPr id="590" name="Google Shape;590;p46"/>
          <p:cNvSpPr txBox="1"/>
          <p:nvPr/>
        </p:nvSpPr>
        <p:spPr>
          <a:xfrm>
            <a:off x="1420924" y="1538745"/>
            <a:ext cx="5135118" cy="1151856"/>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None/>
            </a:pPr>
            <a:r>
              <a:rPr b="1" lang="en-US" sz="6600">
                <a:solidFill>
                  <a:schemeClr val="dk1"/>
                </a:solidFill>
                <a:latin typeface="Calibri"/>
                <a:ea typeface="Calibri"/>
                <a:cs typeface="Calibri"/>
                <a:sym typeface="Calibri"/>
              </a:rPr>
              <a:t>BIỂU MẪU</a:t>
            </a:r>
            <a:endParaRPr sz="6600">
              <a:solidFill>
                <a:schemeClr val="dk1"/>
              </a:solidFill>
              <a:latin typeface="Calibri"/>
              <a:ea typeface="Calibri"/>
              <a:cs typeface="Calibri"/>
              <a:sym typeface="Calibri"/>
            </a:endParaRPr>
          </a:p>
        </p:txBody>
      </p:sp>
    </p:spTree>
  </p:cSld>
  <p:clrMapOvr>
    <a:masterClrMapping/>
  </p:clrMapOvr>
  <p:transition spd="slow">
    <p:randomBar dir="ver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7"/>
                                        </p:tgtEl>
                                        <p:attrNameLst>
                                          <p:attrName>style.visibility</p:attrName>
                                        </p:attrNameLst>
                                      </p:cBhvr>
                                      <p:to>
                                        <p:strVal val="visible"/>
                                      </p:to>
                                    </p:set>
                                    <p:animEffect filter="fade" transition="in">
                                      <p:cBhvr>
                                        <p:cTn dur="500"/>
                                        <p:tgtEl>
                                          <p:spTgt spid="587"/>
                                        </p:tgtEl>
                                      </p:cBhvr>
                                    </p:animEffect>
                                  </p:childTnLst>
                                </p:cTn>
                              </p:par>
                              <p:par>
                                <p:cTn fill="hold" nodeType="withEffect" presetClass="entr" presetID="10" presetSubtype="0">
                                  <p:stCondLst>
                                    <p:cond delay="0"/>
                                  </p:stCondLst>
                                  <p:childTnLst>
                                    <p:set>
                                      <p:cBhvr>
                                        <p:cTn dur="1" fill="hold">
                                          <p:stCondLst>
                                            <p:cond delay="0"/>
                                          </p:stCondLst>
                                        </p:cTn>
                                        <p:tgtEl>
                                          <p:spTgt spid="586"/>
                                        </p:tgtEl>
                                        <p:attrNameLst>
                                          <p:attrName>style.visibility</p:attrName>
                                        </p:attrNameLst>
                                      </p:cBhvr>
                                      <p:to>
                                        <p:strVal val="visible"/>
                                      </p:to>
                                    </p:set>
                                    <p:animEffect filter="fade" transition="in">
                                      <p:cBhvr>
                                        <p:cTn dur="500"/>
                                        <p:tgtEl>
                                          <p:spTgt spid="586"/>
                                        </p:tgtEl>
                                      </p:cBhvr>
                                    </p:animEffect>
                                  </p:childTnLst>
                                </p:cTn>
                              </p:par>
                            </p:childTnLst>
                          </p:cTn>
                        </p:par>
                        <p:par>
                          <p:cTn fill="hold">
                            <p:stCondLst>
                              <p:cond delay="500"/>
                            </p:stCondLst>
                            <p:childTnLst>
                              <p:par>
                                <p:cTn fill="hold" nodeType="afterEffect" presetClass="exit" presetID="10" presetSubtype="0">
                                  <p:stCondLst>
                                    <p:cond delay="1500"/>
                                  </p:stCondLst>
                                  <p:childTnLst>
                                    <p:animEffect filter="fade" transition="out">
                                      <p:cBhvr>
                                        <p:cTn dur="500"/>
                                        <p:tgtEl>
                                          <p:spTgt spid="587"/>
                                        </p:tgtEl>
                                      </p:cBhvr>
                                    </p:animEffect>
                                    <p:set>
                                      <p:cBhvr>
                                        <p:cTn dur="1" fill="hold">
                                          <p:stCondLst>
                                            <p:cond delay="500"/>
                                          </p:stCondLst>
                                        </p:cTn>
                                        <p:tgtEl>
                                          <p:spTgt spid="587"/>
                                        </p:tgtEl>
                                        <p:attrNameLst>
                                          <p:attrName>style.visibility</p:attrName>
                                        </p:attrNameLst>
                                      </p:cBhvr>
                                      <p:to>
                                        <p:strVal val="hidden"/>
                                      </p:to>
                                    </p:set>
                                  </p:childTnLst>
                                </p:cTn>
                              </p:par>
                              <p:par>
                                <p:cTn fill="hold" nodeType="withEffect" presetClass="exit" presetID="10" presetSubtype="0">
                                  <p:stCondLst>
                                    <p:cond delay="1500"/>
                                  </p:stCondLst>
                                  <p:childTnLst>
                                    <p:animEffect filter="fade" transition="out">
                                      <p:cBhvr>
                                        <p:cTn dur="500"/>
                                        <p:tgtEl>
                                          <p:spTgt spid="586"/>
                                        </p:tgtEl>
                                      </p:cBhvr>
                                    </p:animEffect>
                                    <p:set>
                                      <p:cBhvr>
                                        <p:cTn dur="1" fill="hold">
                                          <p:stCondLst>
                                            <p:cond delay="500"/>
                                          </p:stCondLst>
                                        </p:cTn>
                                        <p:tgtEl>
                                          <p:spTgt spid="586"/>
                                        </p:tgtEl>
                                        <p:attrNameLst>
                                          <p:attrName>style.visibility</p:attrName>
                                        </p:attrNameLst>
                                      </p:cBhvr>
                                      <p:to>
                                        <p:strVal val="hidden"/>
                                      </p:to>
                                    </p:set>
                                  </p:childTnLst>
                                </p:cTn>
                              </p:par>
                              <p:par>
                                <p:cTn fill="hold" nodeType="withEffect" presetClass="entr" presetID="10" presetSubtype="0">
                                  <p:stCondLst>
                                    <p:cond delay="1500"/>
                                  </p:stCondLst>
                                  <p:childTnLst>
                                    <p:set>
                                      <p:cBhvr>
                                        <p:cTn dur="1" fill="hold">
                                          <p:stCondLst>
                                            <p:cond delay="0"/>
                                          </p:stCondLst>
                                        </p:cTn>
                                        <p:tgtEl>
                                          <p:spTgt spid="588"/>
                                        </p:tgtEl>
                                        <p:attrNameLst>
                                          <p:attrName>style.visibility</p:attrName>
                                        </p:attrNameLst>
                                      </p:cBhvr>
                                      <p:to>
                                        <p:strVal val="visible"/>
                                      </p:to>
                                    </p:set>
                                    <p:animEffect filter="fade" transition="in">
                                      <p:cBhvr>
                                        <p:cTn dur="500"/>
                                        <p:tgtEl>
                                          <p:spTgt spid="588"/>
                                        </p:tgtEl>
                                      </p:cBhvr>
                                    </p:animEffect>
                                  </p:childTnLst>
                                </p:cTn>
                              </p:par>
                              <p:par>
                                <p:cTn fill="hold" nodeType="withEffect" presetClass="entr" presetID="10" presetSubtype="0">
                                  <p:stCondLst>
                                    <p:cond delay="1500"/>
                                  </p:stCondLst>
                                  <p:childTnLst>
                                    <p:set>
                                      <p:cBhvr>
                                        <p:cTn dur="1" fill="hold">
                                          <p:stCondLst>
                                            <p:cond delay="0"/>
                                          </p:stCondLst>
                                        </p:cTn>
                                        <p:tgtEl>
                                          <p:spTgt spid="589"/>
                                        </p:tgtEl>
                                        <p:attrNameLst>
                                          <p:attrName>style.visibility</p:attrName>
                                        </p:attrNameLst>
                                      </p:cBhvr>
                                      <p:to>
                                        <p:strVal val="visible"/>
                                      </p:to>
                                    </p:set>
                                    <p:animEffect filter="fade" transition="in">
                                      <p:cBhvr>
                                        <p:cTn dur="500"/>
                                        <p:tgtEl>
                                          <p:spTgt spid="5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94" name="Shape 594"/>
        <p:cNvGrpSpPr/>
        <p:nvPr/>
      </p:nvGrpSpPr>
      <p:grpSpPr>
        <a:xfrm>
          <a:off x="0" y="0"/>
          <a:ext cx="0" cy="0"/>
          <a:chOff x="0" y="0"/>
          <a:chExt cx="0" cy="0"/>
        </a:xfrm>
      </p:grpSpPr>
      <p:sp>
        <p:nvSpPr>
          <p:cNvPr id="595" name="Google Shape;595;p47"/>
          <p:cNvSpPr/>
          <p:nvPr/>
        </p:nvSpPr>
        <p:spPr>
          <a:xfrm>
            <a:off x="0" y="0"/>
            <a:ext cx="18288000"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6" name="Google Shape;596;p47"/>
          <p:cNvSpPr/>
          <p:nvPr/>
        </p:nvSpPr>
        <p:spPr>
          <a:xfrm flipH="1" rot="10800000">
            <a:off x="3" y="0"/>
            <a:ext cx="18287997" cy="2363932"/>
          </a:xfrm>
          <a:prstGeom prst="rect">
            <a:avLst/>
          </a:prstGeom>
          <a:gradFill>
            <a:gsLst>
              <a:gs pos="0">
                <a:srgbClr val="000000">
                  <a:alpha val="95686"/>
                </a:srgbClr>
              </a:gs>
              <a:gs pos="100000">
                <a:srgbClr val="366092"/>
              </a:gs>
            </a:gsLst>
            <a:lin ang="6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7" name="Google Shape;597;p47"/>
          <p:cNvSpPr/>
          <p:nvPr/>
        </p:nvSpPr>
        <p:spPr>
          <a:xfrm>
            <a:off x="0" y="0"/>
            <a:ext cx="12193284" cy="2363191"/>
          </a:xfrm>
          <a:prstGeom prst="rect">
            <a:avLst/>
          </a:prstGeom>
          <a:gradFill>
            <a:gsLst>
              <a:gs pos="0">
                <a:srgbClr val="4F81BD">
                  <a:alpha val="40784"/>
                </a:srgbClr>
              </a:gs>
              <a:gs pos="74000">
                <a:srgbClr val="93B3D7">
                  <a:alpha val="0"/>
                </a:srgbClr>
              </a:gs>
              <a:gs pos="100000">
                <a:srgbClr val="93B3D7">
                  <a:alpha val="0"/>
                </a:srgbClr>
              </a:gs>
            </a:gsLst>
            <a:lin ang="8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8" name="Google Shape;598;p47"/>
          <p:cNvSpPr/>
          <p:nvPr/>
        </p:nvSpPr>
        <p:spPr>
          <a:xfrm flipH="1">
            <a:off x="-4" y="-1"/>
            <a:ext cx="18288002" cy="2361466"/>
          </a:xfrm>
          <a:prstGeom prst="rect">
            <a:avLst/>
          </a:prstGeom>
          <a:gradFill>
            <a:gsLst>
              <a:gs pos="0">
                <a:srgbClr val="000000">
                  <a:alpha val="62745"/>
                </a:srgbClr>
              </a:gs>
              <a:gs pos="78000">
                <a:srgbClr val="4F81BD">
                  <a:alpha val="14901"/>
                </a:srgbClr>
              </a:gs>
              <a:gs pos="100000">
                <a:srgbClr val="4F81BD">
                  <a:alpha val="14901"/>
                </a:srgbClr>
              </a:gs>
            </a:gsLst>
            <a:lin ang="15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9" name="Google Shape;599;p47"/>
          <p:cNvSpPr txBox="1"/>
          <p:nvPr/>
        </p:nvSpPr>
        <p:spPr>
          <a:xfrm>
            <a:off x="1049569" y="372057"/>
            <a:ext cx="10595582" cy="17388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lang="en-US" sz="6000">
                <a:solidFill>
                  <a:srgbClr val="FFFFFF"/>
                </a:solidFill>
                <a:latin typeface="Calibri"/>
                <a:ea typeface="Calibri"/>
                <a:cs typeface="Calibri"/>
                <a:sym typeface="Calibri"/>
              </a:rPr>
              <a:t>Câu hỏi định tính</a:t>
            </a:r>
            <a:endParaRPr/>
          </a:p>
        </p:txBody>
      </p:sp>
      <p:graphicFrame>
        <p:nvGraphicFramePr>
          <p:cNvPr id="600" name="Google Shape;600;p47"/>
          <p:cNvGraphicFramePr/>
          <p:nvPr/>
        </p:nvGraphicFramePr>
        <p:xfrm>
          <a:off x="1522624" y="2949439"/>
          <a:ext cx="3000000" cy="3000000"/>
        </p:xfrm>
        <a:graphic>
          <a:graphicData uri="http://schemas.openxmlformats.org/drawingml/2006/table">
            <a:tbl>
              <a:tblPr bandRow="1" firstCol="1" firstRow="1">
                <a:solidFill>
                  <a:srgbClr val="F2F2F2">
                    <a:alpha val="44705"/>
                  </a:srgbClr>
                </a:solidFill>
                <a:tableStyleId>{2485CD58-AB63-4994-9188-4E79A29DB4F4}</a:tableStyleId>
              </a:tblPr>
              <a:tblGrid>
                <a:gridCol w="1256000"/>
                <a:gridCol w="10785775"/>
                <a:gridCol w="3200975"/>
              </a:tblGrid>
              <a:tr h="662275">
                <a:tc>
                  <a:txBody>
                    <a:bodyPr/>
                    <a:lstStyle/>
                    <a:p>
                      <a:pPr indent="0" lvl="0" marL="0" marR="0" rtl="0" algn="ctr">
                        <a:lnSpc>
                          <a:spcPct val="115000"/>
                        </a:lnSpc>
                        <a:spcBef>
                          <a:spcPts val="0"/>
                        </a:spcBef>
                        <a:spcAft>
                          <a:spcPts val="0"/>
                        </a:spcAft>
                        <a:buClr>
                          <a:schemeClr val="lt1"/>
                        </a:buClr>
                        <a:buSzPts val="2800"/>
                        <a:buFont typeface="Calibri"/>
                        <a:buNone/>
                      </a:pPr>
                      <a:r>
                        <a:rPr b="0" lang="en-US" sz="2800" cap="none">
                          <a:solidFill>
                            <a:schemeClr val="lt1"/>
                          </a:solidFill>
                        </a:rPr>
                        <a:t>STT</a:t>
                      </a:r>
                      <a:endParaRPr b="0" sz="2800" cap="none">
                        <a:solidFill>
                          <a:schemeClr val="lt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dk1"/>
                    </a:solidFill>
                  </a:tcPr>
                </a:tc>
                <a:tc>
                  <a:txBody>
                    <a:bodyPr/>
                    <a:lstStyle/>
                    <a:p>
                      <a:pPr indent="0" lvl="0" marL="0" marR="0" rtl="0" algn="ctr">
                        <a:lnSpc>
                          <a:spcPct val="115000"/>
                        </a:lnSpc>
                        <a:spcBef>
                          <a:spcPts val="0"/>
                        </a:spcBef>
                        <a:spcAft>
                          <a:spcPts val="0"/>
                        </a:spcAft>
                        <a:buClr>
                          <a:schemeClr val="lt1"/>
                        </a:buClr>
                        <a:buSzPts val="2800"/>
                        <a:buFont typeface="Calibri"/>
                        <a:buNone/>
                      </a:pPr>
                      <a:r>
                        <a:rPr b="0" lang="en-US" sz="2800" cap="none">
                          <a:solidFill>
                            <a:schemeClr val="lt1"/>
                          </a:solidFill>
                        </a:rPr>
                        <a:t>Câu hỏi</a:t>
                      </a:r>
                      <a:endParaRPr b="0" sz="2800" cap="none">
                        <a:solidFill>
                          <a:schemeClr val="lt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dk1"/>
                    </a:solidFill>
                  </a:tcPr>
                </a:tc>
                <a:tc>
                  <a:txBody>
                    <a:bodyPr/>
                    <a:lstStyle/>
                    <a:p>
                      <a:pPr indent="0" lvl="0" marL="0" marR="0" rtl="0" algn="ctr">
                        <a:lnSpc>
                          <a:spcPct val="115000"/>
                        </a:lnSpc>
                        <a:spcBef>
                          <a:spcPts val="0"/>
                        </a:spcBef>
                        <a:spcAft>
                          <a:spcPts val="0"/>
                        </a:spcAft>
                        <a:buClr>
                          <a:schemeClr val="lt1"/>
                        </a:buClr>
                        <a:buSzPts val="2800"/>
                        <a:buFont typeface="Calibri"/>
                        <a:buNone/>
                      </a:pPr>
                      <a:r>
                        <a:rPr b="0" lang="en-US" sz="2800" cap="none">
                          <a:solidFill>
                            <a:schemeClr val="lt1"/>
                          </a:solidFill>
                        </a:rPr>
                        <a:t>Đối tượng áp dụng</a:t>
                      </a:r>
                      <a:endParaRPr b="0" sz="2800" cap="none">
                        <a:solidFill>
                          <a:schemeClr val="lt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dk1"/>
                    </a:solidFill>
                  </a:tcPr>
                </a:tc>
              </a:tr>
              <a:tr h="601600">
                <a:tc>
                  <a:txBody>
                    <a:bodyPr/>
                    <a:lstStyle/>
                    <a:p>
                      <a:pPr indent="0" lvl="0" marL="0" marR="0" rtl="0" algn="ctr">
                        <a:lnSpc>
                          <a:spcPct val="115000"/>
                        </a:lnSpc>
                        <a:spcBef>
                          <a:spcPts val="0"/>
                        </a:spcBef>
                        <a:spcAft>
                          <a:spcPts val="0"/>
                        </a:spcAft>
                        <a:buClr>
                          <a:schemeClr val="dk1"/>
                        </a:buClr>
                        <a:buSzPts val="2400"/>
                        <a:buFont typeface="Calibri"/>
                        <a:buNone/>
                      </a:pPr>
                      <a:r>
                        <a:rPr b="1" lang="en-US" sz="2400" cap="none">
                          <a:solidFill>
                            <a:schemeClr val="dk1"/>
                          </a:solidFill>
                        </a:rPr>
                        <a:t>1</a:t>
                      </a:r>
                      <a:endParaRPr b="1"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c>
                  <a:txBody>
                    <a:bodyPr/>
                    <a:lstStyle/>
                    <a:p>
                      <a:pPr indent="0" lvl="0" marL="0" marR="0" rtl="0" algn="l">
                        <a:lnSpc>
                          <a:spcPct val="115000"/>
                        </a:lnSpc>
                        <a:spcBef>
                          <a:spcPts val="0"/>
                        </a:spcBef>
                        <a:spcAft>
                          <a:spcPts val="0"/>
                        </a:spcAft>
                        <a:buClr>
                          <a:schemeClr val="dk1"/>
                        </a:buClr>
                        <a:buSzPts val="2400"/>
                        <a:buFont typeface="Calibri"/>
                        <a:buNone/>
                      </a:pPr>
                      <a:r>
                        <a:rPr lang="en-US" sz="2400" cap="none">
                          <a:solidFill>
                            <a:schemeClr val="dk1"/>
                          </a:solidFill>
                        </a:rPr>
                        <a:t>Anh/chị thường gặp loại sự cố nào khi sử dụng dịch vụ CNTT?</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cap="none">
                          <a:solidFill>
                            <a:schemeClr val="dk1"/>
                          </a:solidFill>
                        </a:rPr>
                        <a:t>Khách hàng</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r>
              <a:tr h="601600">
                <a:tc>
                  <a:txBody>
                    <a:bodyPr/>
                    <a:lstStyle/>
                    <a:p>
                      <a:pPr indent="0" lvl="0" marL="0" marR="0" rtl="0" algn="ctr">
                        <a:lnSpc>
                          <a:spcPct val="115000"/>
                        </a:lnSpc>
                        <a:spcBef>
                          <a:spcPts val="0"/>
                        </a:spcBef>
                        <a:spcAft>
                          <a:spcPts val="0"/>
                        </a:spcAft>
                        <a:buClr>
                          <a:schemeClr val="dk1"/>
                        </a:buClr>
                        <a:buSzPts val="2400"/>
                        <a:buFont typeface="Calibri"/>
                        <a:buNone/>
                      </a:pPr>
                      <a:r>
                        <a:rPr b="1" lang="en-US" sz="2400" cap="none">
                          <a:solidFill>
                            <a:schemeClr val="dk1"/>
                          </a:solidFill>
                        </a:rPr>
                        <a:t>2</a:t>
                      </a:r>
                      <a:endParaRPr b="1"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c>
                  <a:txBody>
                    <a:bodyPr/>
                    <a:lstStyle/>
                    <a:p>
                      <a:pPr indent="0" lvl="0" marL="0" marR="0" rtl="0" algn="l">
                        <a:lnSpc>
                          <a:spcPct val="115000"/>
                        </a:lnSpc>
                        <a:spcBef>
                          <a:spcPts val="0"/>
                        </a:spcBef>
                        <a:spcAft>
                          <a:spcPts val="0"/>
                        </a:spcAft>
                        <a:buClr>
                          <a:schemeClr val="dk1"/>
                        </a:buClr>
                        <a:buSzPts val="2400"/>
                        <a:buFont typeface="Calibri"/>
                        <a:buNone/>
                      </a:pPr>
                      <a:r>
                        <a:rPr lang="en-US" sz="2400" cap="none">
                          <a:solidFill>
                            <a:schemeClr val="dk1"/>
                          </a:solidFill>
                        </a:rPr>
                        <a:t>Anh/chị đánh giá thế nào về tốc độ phản hồi của bộ phận IT?</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cap="none">
                          <a:solidFill>
                            <a:schemeClr val="dk1"/>
                          </a:solidFill>
                        </a:rPr>
                        <a:t>Khách hàng</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r>
              <a:tr h="601600">
                <a:tc>
                  <a:txBody>
                    <a:bodyPr/>
                    <a:lstStyle/>
                    <a:p>
                      <a:pPr indent="0" lvl="0" marL="0" marR="0" rtl="0" algn="ctr">
                        <a:lnSpc>
                          <a:spcPct val="115000"/>
                        </a:lnSpc>
                        <a:spcBef>
                          <a:spcPts val="0"/>
                        </a:spcBef>
                        <a:spcAft>
                          <a:spcPts val="0"/>
                        </a:spcAft>
                        <a:buClr>
                          <a:schemeClr val="dk1"/>
                        </a:buClr>
                        <a:buSzPts val="2400"/>
                        <a:buFont typeface="Calibri"/>
                        <a:buNone/>
                      </a:pPr>
                      <a:r>
                        <a:rPr b="1" lang="en-US" sz="2400" cap="none">
                          <a:solidFill>
                            <a:schemeClr val="dk1"/>
                          </a:solidFill>
                        </a:rPr>
                        <a:t>3</a:t>
                      </a:r>
                      <a:endParaRPr b="1"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c>
                  <a:txBody>
                    <a:bodyPr/>
                    <a:lstStyle/>
                    <a:p>
                      <a:pPr indent="0" lvl="0" marL="0" marR="0" rtl="0" algn="l">
                        <a:lnSpc>
                          <a:spcPct val="115000"/>
                        </a:lnSpc>
                        <a:spcBef>
                          <a:spcPts val="0"/>
                        </a:spcBef>
                        <a:spcAft>
                          <a:spcPts val="0"/>
                        </a:spcAft>
                        <a:buClr>
                          <a:schemeClr val="dk1"/>
                        </a:buClr>
                        <a:buSzPts val="2400"/>
                        <a:buFont typeface="Calibri"/>
                        <a:buNone/>
                      </a:pPr>
                      <a:r>
                        <a:rPr lang="en-US" sz="2400" cap="none">
                          <a:solidFill>
                            <a:schemeClr val="dk1"/>
                          </a:solidFill>
                        </a:rPr>
                        <a:t>Theo anh/chị, bước nào trong quy trình hỗ trợ đang mất nhiều thời gian nhất?</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cap="none">
                          <a:solidFill>
                            <a:schemeClr val="dk1"/>
                          </a:solidFill>
                        </a:rPr>
                        <a:t>Khách hàng</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r>
              <a:tr h="601600">
                <a:tc>
                  <a:txBody>
                    <a:bodyPr/>
                    <a:lstStyle/>
                    <a:p>
                      <a:pPr indent="0" lvl="0" marL="0" marR="0" rtl="0" algn="ctr">
                        <a:lnSpc>
                          <a:spcPct val="115000"/>
                        </a:lnSpc>
                        <a:spcBef>
                          <a:spcPts val="0"/>
                        </a:spcBef>
                        <a:spcAft>
                          <a:spcPts val="0"/>
                        </a:spcAft>
                        <a:buClr>
                          <a:schemeClr val="dk1"/>
                        </a:buClr>
                        <a:buSzPts val="2400"/>
                        <a:buFont typeface="Calibri"/>
                        <a:buNone/>
                      </a:pPr>
                      <a:r>
                        <a:rPr b="1" lang="en-US" sz="2400" cap="none">
                          <a:solidFill>
                            <a:schemeClr val="dk1"/>
                          </a:solidFill>
                        </a:rPr>
                        <a:t>4</a:t>
                      </a:r>
                      <a:endParaRPr b="1"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c>
                  <a:txBody>
                    <a:bodyPr/>
                    <a:lstStyle/>
                    <a:p>
                      <a:pPr indent="0" lvl="0" marL="0" marR="0" rtl="0" algn="l">
                        <a:lnSpc>
                          <a:spcPct val="115000"/>
                        </a:lnSpc>
                        <a:spcBef>
                          <a:spcPts val="0"/>
                        </a:spcBef>
                        <a:spcAft>
                          <a:spcPts val="0"/>
                        </a:spcAft>
                        <a:buClr>
                          <a:schemeClr val="dk1"/>
                        </a:buClr>
                        <a:buSzPts val="2400"/>
                        <a:buFont typeface="Calibri"/>
                        <a:buNone/>
                      </a:pPr>
                      <a:r>
                        <a:rPr lang="en-US" sz="2400" cap="none">
                          <a:solidFill>
                            <a:schemeClr val="dk1"/>
                          </a:solidFill>
                        </a:rPr>
                        <a:t>Anh/chị có hài lòng với cách thức thông báo kết quả xử lý không?</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cap="none">
                          <a:solidFill>
                            <a:schemeClr val="dk1"/>
                          </a:solidFill>
                        </a:rPr>
                        <a:t>Khách hàng</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r>
              <a:tr h="601600">
                <a:tc>
                  <a:txBody>
                    <a:bodyPr/>
                    <a:lstStyle/>
                    <a:p>
                      <a:pPr indent="0" lvl="0" marL="0" marR="0" rtl="0" algn="ctr">
                        <a:lnSpc>
                          <a:spcPct val="115000"/>
                        </a:lnSpc>
                        <a:spcBef>
                          <a:spcPts val="0"/>
                        </a:spcBef>
                        <a:spcAft>
                          <a:spcPts val="0"/>
                        </a:spcAft>
                        <a:buClr>
                          <a:schemeClr val="dk1"/>
                        </a:buClr>
                        <a:buSzPts val="2400"/>
                        <a:buFont typeface="Calibri"/>
                        <a:buNone/>
                      </a:pPr>
                      <a:r>
                        <a:rPr b="1" lang="en-US" sz="2400" cap="none">
                          <a:solidFill>
                            <a:schemeClr val="dk1"/>
                          </a:solidFill>
                        </a:rPr>
                        <a:t>5</a:t>
                      </a:r>
                      <a:endParaRPr b="1"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c>
                  <a:txBody>
                    <a:bodyPr/>
                    <a:lstStyle/>
                    <a:p>
                      <a:pPr indent="0" lvl="0" marL="0" marR="0" rtl="0" algn="l">
                        <a:lnSpc>
                          <a:spcPct val="115000"/>
                        </a:lnSpc>
                        <a:spcBef>
                          <a:spcPts val="0"/>
                        </a:spcBef>
                        <a:spcAft>
                          <a:spcPts val="0"/>
                        </a:spcAft>
                        <a:buClr>
                          <a:schemeClr val="dk1"/>
                        </a:buClr>
                        <a:buSzPts val="2400"/>
                        <a:buFont typeface="Calibri"/>
                        <a:buNone/>
                      </a:pPr>
                      <a:r>
                        <a:rPr lang="en-US" sz="2400" cap="none">
                          <a:solidFill>
                            <a:schemeClr val="dk1"/>
                          </a:solidFill>
                        </a:rPr>
                        <a:t>Anh/chị đã từng gặp tình huống nào mà yêu cầu không được xử lý đúng hạn chưa?</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cap="none">
                          <a:solidFill>
                            <a:schemeClr val="dk1"/>
                          </a:solidFill>
                        </a:rPr>
                        <a:t>Khách hàng</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r>
              <a:tr h="601600">
                <a:tc>
                  <a:txBody>
                    <a:bodyPr/>
                    <a:lstStyle/>
                    <a:p>
                      <a:pPr indent="0" lvl="0" marL="0" marR="0" rtl="0" algn="ctr">
                        <a:lnSpc>
                          <a:spcPct val="115000"/>
                        </a:lnSpc>
                        <a:spcBef>
                          <a:spcPts val="0"/>
                        </a:spcBef>
                        <a:spcAft>
                          <a:spcPts val="0"/>
                        </a:spcAft>
                        <a:buClr>
                          <a:schemeClr val="dk1"/>
                        </a:buClr>
                        <a:buSzPts val="2400"/>
                        <a:buFont typeface="Calibri"/>
                        <a:buNone/>
                      </a:pPr>
                      <a:r>
                        <a:rPr b="1" lang="en-US" sz="2400" cap="none">
                          <a:solidFill>
                            <a:schemeClr val="dk1"/>
                          </a:solidFill>
                        </a:rPr>
                        <a:t>6</a:t>
                      </a:r>
                      <a:endParaRPr b="1"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c>
                  <a:txBody>
                    <a:bodyPr/>
                    <a:lstStyle/>
                    <a:p>
                      <a:pPr indent="0" lvl="0" marL="0" marR="0" rtl="0" algn="l">
                        <a:lnSpc>
                          <a:spcPct val="115000"/>
                        </a:lnSpc>
                        <a:spcBef>
                          <a:spcPts val="0"/>
                        </a:spcBef>
                        <a:spcAft>
                          <a:spcPts val="0"/>
                        </a:spcAft>
                        <a:buClr>
                          <a:schemeClr val="dk1"/>
                        </a:buClr>
                        <a:buSzPts val="2400"/>
                        <a:buFont typeface="Calibri"/>
                        <a:buNone/>
                      </a:pPr>
                      <a:r>
                        <a:rPr lang="en-US" sz="2400" cap="none">
                          <a:solidFill>
                            <a:schemeClr val="dk1"/>
                          </a:solidFill>
                        </a:rPr>
                        <a:t>Anh/chị có thể chia sẻ một trải nghiệm chưa hài lòng khi gửi yêu cầu hỗ trợ?</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cap="none">
                          <a:solidFill>
                            <a:schemeClr val="dk1"/>
                          </a:solidFill>
                        </a:rPr>
                        <a:t>Khách hàng</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r>
              <a:tr h="601600">
                <a:tc>
                  <a:txBody>
                    <a:bodyPr/>
                    <a:lstStyle/>
                    <a:p>
                      <a:pPr indent="0" lvl="0" marL="0" marR="0" rtl="0" algn="ctr">
                        <a:lnSpc>
                          <a:spcPct val="115000"/>
                        </a:lnSpc>
                        <a:spcBef>
                          <a:spcPts val="0"/>
                        </a:spcBef>
                        <a:spcAft>
                          <a:spcPts val="0"/>
                        </a:spcAft>
                        <a:buClr>
                          <a:schemeClr val="dk1"/>
                        </a:buClr>
                        <a:buSzPts val="2400"/>
                        <a:buFont typeface="Calibri"/>
                        <a:buNone/>
                      </a:pPr>
                      <a:r>
                        <a:rPr b="1" lang="en-US" sz="2400" cap="none">
                          <a:solidFill>
                            <a:schemeClr val="dk1"/>
                          </a:solidFill>
                        </a:rPr>
                        <a:t>7</a:t>
                      </a:r>
                      <a:endParaRPr b="1"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c>
                  <a:txBody>
                    <a:bodyPr/>
                    <a:lstStyle/>
                    <a:p>
                      <a:pPr indent="0" lvl="0" marL="0" marR="0" rtl="0" algn="l">
                        <a:lnSpc>
                          <a:spcPct val="115000"/>
                        </a:lnSpc>
                        <a:spcBef>
                          <a:spcPts val="0"/>
                        </a:spcBef>
                        <a:spcAft>
                          <a:spcPts val="0"/>
                        </a:spcAft>
                        <a:buClr>
                          <a:schemeClr val="dk1"/>
                        </a:buClr>
                        <a:buSzPts val="2400"/>
                        <a:buFont typeface="Calibri"/>
                        <a:buNone/>
                      </a:pPr>
                      <a:r>
                        <a:rPr lang="en-US" sz="2400" cap="none">
                          <a:solidFill>
                            <a:schemeClr val="dk1"/>
                          </a:solidFill>
                        </a:rPr>
                        <a:t>Theo anh/chị, điều gì là điểm mạnh trong quy trình hỗ trợ hiện tại?</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cap="none">
                          <a:solidFill>
                            <a:schemeClr val="dk1"/>
                          </a:solidFill>
                        </a:rPr>
                        <a:t>Khách hàng</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r>
              <a:tr h="601600">
                <a:tc>
                  <a:txBody>
                    <a:bodyPr/>
                    <a:lstStyle/>
                    <a:p>
                      <a:pPr indent="0" lvl="0" marL="0" marR="0" rtl="0" algn="ctr">
                        <a:lnSpc>
                          <a:spcPct val="115000"/>
                        </a:lnSpc>
                        <a:spcBef>
                          <a:spcPts val="0"/>
                        </a:spcBef>
                        <a:spcAft>
                          <a:spcPts val="0"/>
                        </a:spcAft>
                        <a:buClr>
                          <a:schemeClr val="dk1"/>
                        </a:buClr>
                        <a:buSzPts val="2400"/>
                        <a:buFont typeface="Calibri"/>
                        <a:buNone/>
                      </a:pPr>
                      <a:r>
                        <a:rPr b="1" lang="en-US" sz="2400" cap="none">
                          <a:solidFill>
                            <a:schemeClr val="dk1"/>
                          </a:solidFill>
                        </a:rPr>
                        <a:t>8</a:t>
                      </a:r>
                      <a:endParaRPr b="1"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c>
                  <a:txBody>
                    <a:bodyPr/>
                    <a:lstStyle/>
                    <a:p>
                      <a:pPr indent="0" lvl="0" marL="0" marR="0" rtl="0" algn="l">
                        <a:lnSpc>
                          <a:spcPct val="115000"/>
                        </a:lnSpc>
                        <a:spcBef>
                          <a:spcPts val="0"/>
                        </a:spcBef>
                        <a:spcAft>
                          <a:spcPts val="0"/>
                        </a:spcAft>
                        <a:buClr>
                          <a:schemeClr val="dk1"/>
                        </a:buClr>
                        <a:buSzPts val="2400"/>
                        <a:buFont typeface="Calibri"/>
                        <a:buNone/>
                      </a:pPr>
                      <a:r>
                        <a:rPr lang="en-US" sz="2400" cap="none">
                          <a:solidFill>
                            <a:schemeClr val="dk1"/>
                          </a:solidFill>
                        </a:rPr>
                        <a:t>Nếu được thay đổi một điều trong quy trình hỗ trợ, anh/chị muốn thay đổi gì?</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cap="none">
                          <a:solidFill>
                            <a:schemeClr val="dk1"/>
                          </a:solidFill>
                        </a:rPr>
                        <a:t>Khách hàng</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r>
              <a:tr h="601600">
                <a:tc>
                  <a:txBody>
                    <a:bodyPr/>
                    <a:lstStyle/>
                    <a:p>
                      <a:pPr indent="0" lvl="0" marL="0" marR="0" rtl="0" algn="ctr">
                        <a:lnSpc>
                          <a:spcPct val="115000"/>
                        </a:lnSpc>
                        <a:spcBef>
                          <a:spcPts val="0"/>
                        </a:spcBef>
                        <a:spcAft>
                          <a:spcPts val="0"/>
                        </a:spcAft>
                        <a:buClr>
                          <a:schemeClr val="dk1"/>
                        </a:buClr>
                        <a:buSzPts val="2400"/>
                        <a:buFont typeface="Calibri"/>
                        <a:buNone/>
                      </a:pPr>
                      <a:r>
                        <a:rPr b="1" lang="en-US" sz="2400" cap="none">
                          <a:solidFill>
                            <a:schemeClr val="dk1"/>
                          </a:solidFill>
                        </a:rPr>
                        <a:t>9</a:t>
                      </a:r>
                      <a:endParaRPr b="1"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c>
                  <a:txBody>
                    <a:bodyPr/>
                    <a:lstStyle/>
                    <a:p>
                      <a:pPr indent="0" lvl="0" marL="0" marR="0" rtl="0" algn="l">
                        <a:lnSpc>
                          <a:spcPct val="115000"/>
                        </a:lnSpc>
                        <a:spcBef>
                          <a:spcPts val="0"/>
                        </a:spcBef>
                        <a:spcAft>
                          <a:spcPts val="0"/>
                        </a:spcAft>
                        <a:buClr>
                          <a:schemeClr val="dk1"/>
                        </a:buClr>
                        <a:buSzPts val="2400"/>
                        <a:buFont typeface="Calibri"/>
                        <a:buNone/>
                      </a:pPr>
                      <a:r>
                        <a:rPr lang="en-US" sz="2400" cap="none">
                          <a:solidFill>
                            <a:schemeClr val="dk1"/>
                          </a:solidFill>
                        </a:rPr>
                        <a:t>Anh/chị cảm nhận thế nào về cách phối hợp giữa các bộ phận xử lý sự cố?</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cap="none">
                          <a:solidFill>
                            <a:schemeClr val="dk1"/>
                          </a:solidFill>
                        </a:rPr>
                        <a:t>Khách hàng</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BFBFBF"/>
                      </a:solidFill>
                      <a:prstDash val="solid"/>
                      <a:round/>
                      <a:headEnd len="sm" w="sm" type="none"/>
                      <a:tailEnd len="sm" w="sm" type="none"/>
                    </a:lnB>
                    <a:solidFill>
                      <a:srgbClr val="F2F2F2">
                        <a:alpha val="44705"/>
                      </a:srgbClr>
                    </a:solidFill>
                  </a:tcPr>
                </a:tc>
              </a:tr>
              <a:tr h="601600">
                <a:tc>
                  <a:txBody>
                    <a:bodyPr/>
                    <a:lstStyle/>
                    <a:p>
                      <a:pPr indent="0" lvl="0" marL="0" marR="0" rtl="0" algn="ctr">
                        <a:lnSpc>
                          <a:spcPct val="115000"/>
                        </a:lnSpc>
                        <a:spcBef>
                          <a:spcPts val="0"/>
                        </a:spcBef>
                        <a:spcAft>
                          <a:spcPts val="0"/>
                        </a:spcAft>
                        <a:buClr>
                          <a:schemeClr val="dk1"/>
                        </a:buClr>
                        <a:buSzPts val="2400"/>
                        <a:buFont typeface="Calibri"/>
                        <a:buNone/>
                      </a:pPr>
                      <a:r>
                        <a:rPr b="1" lang="en-US" sz="2400" cap="none">
                          <a:solidFill>
                            <a:schemeClr val="dk1"/>
                          </a:solidFill>
                        </a:rPr>
                        <a:t>10</a:t>
                      </a:r>
                      <a:endParaRPr b="1"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c>
                  <a:txBody>
                    <a:bodyPr/>
                    <a:lstStyle/>
                    <a:p>
                      <a:pPr indent="0" lvl="0" marL="0" marR="0" rtl="0" algn="l">
                        <a:lnSpc>
                          <a:spcPct val="115000"/>
                        </a:lnSpc>
                        <a:spcBef>
                          <a:spcPts val="0"/>
                        </a:spcBef>
                        <a:spcAft>
                          <a:spcPts val="0"/>
                        </a:spcAft>
                        <a:buClr>
                          <a:schemeClr val="dk1"/>
                        </a:buClr>
                        <a:buSzPts val="2400"/>
                        <a:buFont typeface="Calibri"/>
                        <a:buNone/>
                      </a:pPr>
                      <a:r>
                        <a:rPr lang="en-US" sz="2400" cap="none">
                          <a:solidFill>
                            <a:schemeClr val="dk1"/>
                          </a:solidFill>
                        </a:rPr>
                        <a:t>Anh/chị thấy quy trình hiện tại còn điểm gì chưa hợp lý?</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c>
                  <a:txBody>
                    <a:bodyPr/>
                    <a:lstStyle/>
                    <a:p>
                      <a:pPr indent="0" lvl="0" marL="0" marR="0" rtl="0" algn="ctr">
                        <a:lnSpc>
                          <a:spcPct val="115000"/>
                        </a:lnSpc>
                        <a:spcBef>
                          <a:spcPts val="0"/>
                        </a:spcBef>
                        <a:spcAft>
                          <a:spcPts val="0"/>
                        </a:spcAft>
                        <a:buClr>
                          <a:schemeClr val="dk1"/>
                        </a:buClr>
                        <a:buSzPts val="2400"/>
                        <a:buFont typeface="Calibri"/>
                        <a:buNone/>
                      </a:pPr>
                      <a:r>
                        <a:rPr lang="en-US" sz="2400" cap="none">
                          <a:solidFill>
                            <a:schemeClr val="dk1"/>
                          </a:solidFill>
                        </a:rPr>
                        <a:t>Khách hàng</a:t>
                      </a:r>
                      <a:endParaRPr sz="2400" cap="none">
                        <a:solidFill>
                          <a:schemeClr val="dk1"/>
                        </a:solidFill>
                        <a:latin typeface="Calibri"/>
                        <a:ea typeface="Calibri"/>
                        <a:cs typeface="Calibri"/>
                        <a:sym typeface="Calibri"/>
                      </a:endParaRPr>
                    </a:p>
                  </a:txBody>
                  <a:tcPr marT="169375" marB="0" marR="127025" marL="1270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rgbClr val="BFBFB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alpha val="34901"/>
                      </a:srgbClr>
                    </a:solidFill>
                  </a:tcPr>
                </a:tc>
              </a:tr>
            </a:tbl>
          </a:graphicData>
        </a:graphic>
      </p:graphicFrame>
    </p:spTree>
  </p:cSld>
  <p:clrMapOvr>
    <a:masterClrMapping/>
  </p:clrMapOvr>
  <p:transition spd="slow">
    <p:randomBar dir="vert"/>
  </p:transition>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04" name="Shape 604"/>
        <p:cNvGrpSpPr/>
        <p:nvPr/>
      </p:nvGrpSpPr>
      <p:grpSpPr>
        <a:xfrm>
          <a:off x="0" y="0"/>
          <a:ext cx="0" cy="0"/>
          <a:chOff x="0" y="0"/>
          <a:chExt cx="0" cy="0"/>
        </a:xfrm>
      </p:grpSpPr>
      <p:sp>
        <p:nvSpPr>
          <p:cNvPr id="605" name="Google Shape;605;p48"/>
          <p:cNvSpPr/>
          <p:nvPr/>
        </p:nvSpPr>
        <p:spPr>
          <a:xfrm>
            <a:off x="0" y="0"/>
            <a:ext cx="18288000" cy="10287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6" name="Google Shape;606;p48"/>
          <p:cNvSpPr/>
          <p:nvPr/>
        </p:nvSpPr>
        <p:spPr>
          <a:xfrm flipH="1" rot="10800000">
            <a:off x="3" y="0"/>
            <a:ext cx="18287997" cy="2363932"/>
          </a:xfrm>
          <a:prstGeom prst="rect">
            <a:avLst/>
          </a:prstGeom>
          <a:gradFill>
            <a:gsLst>
              <a:gs pos="0">
                <a:srgbClr val="000000">
                  <a:alpha val="95686"/>
                </a:srgbClr>
              </a:gs>
              <a:gs pos="100000">
                <a:srgbClr val="366092"/>
              </a:gs>
            </a:gsLst>
            <a:lin ang="6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7" name="Google Shape;607;p48"/>
          <p:cNvSpPr/>
          <p:nvPr/>
        </p:nvSpPr>
        <p:spPr>
          <a:xfrm>
            <a:off x="0" y="0"/>
            <a:ext cx="12193284" cy="2363191"/>
          </a:xfrm>
          <a:prstGeom prst="rect">
            <a:avLst/>
          </a:prstGeom>
          <a:gradFill>
            <a:gsLst>
              <a:gs pos="0">
                <a:srgbClr val="4F81BD">
                  <a:alpha val="40784"/>
                </a:srgbClr>
              </a:gs>
              <a:gs pos="74000">
                <a:srgbClr val="93B3D7">
                  <a:alpha val="0"/>
                </a:srgbClr>
              </a:gs>
              <a:gs pos="100000">
                <a:srgbClr val="93B3D7">
                  <a:alpha val="0"/>
                </a:srgbClr>
              </a:gs>
            </a:gsLst>
            <a:lin ang="8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8" name="Google Shape;608;p48"/>
          <p:cNvSpPr/>
          <p:nvPr/>
        </p:nvSpPr>
        <p:spPr>
          <a:xfrm flipH="1">
            <a:off x="-4" y="-1"/>
            <a:ext cx="18288002" cy="2361466"/>
          </a:xfrm>
          <a:prstGeom prst="rect">
            <a:avLst/>
          </a:prstGeom>
          <a:gradFill>
            <a:gsLst>
              <a:gs pos="0">
                <a:srgbClr val="000000">
                  <a:alpha val="62745"/>
                </a:srgbClr>
              </a:gs>
              <a:gs pos="78000">
                <a:srgbClr val="4F81BD">
                  <a:alpha val="14901"/>
                </a:srgbClr>
              </a:gs>
              <a:gs pos="100000">
                <a:srgbClr val="4F81BD">
                  <a:alpha val="14901"/>
                </a:srgbClr>
              </a:gs>
            </a:gsLst>
            <a:lin ang="15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9" name="Google Shape;609;p48"/>
          <p:cNvSpPr txBox="1"/>
          <p:nvPr/>
        </p:nvSpPr>
        <p:spPr>
          <a:xfrm>
            <a:off x="1049569" y="372057"/>
            <a:ext cx="10595582" cy="17388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lang="en-US" sz="6000">
                <a:solidFill>
                  <a:srgbClr val="FFFFFF"/>
                </a:solidFill>
                <a:latin typeface="Calibri"/>
                <a:ea typeface="Calibri"/>
                <a:cs typeface="Calibri"/>
                <a:sym typeface="Calibri"/>
              </a:rPr>
              <a:t>Câu hỏi định lượng</a:t>
            </a:r>
            <a:endParaRPr/>
          </a:p>
        </p:txBody>
      </p:sp>
      <p:graphicFrame>
        <p:nvGraphicFramePr>
          <p:cNvPr id="610" name="Google Shape;610;p48"/>
          <p:cNvGraphicFramePr/>
          <p:nvPr/>
        </p:nvGraphicFramePr>
        <p:xfrm>
          <a:off x="1104666" y="2949439"/>
          <a:ext cx="3000000" cy="3000000"/>
        </p:xfrm>
        <a:graphic>
          <a:graphicData uri="http://schemas.openxmlformats.org/drawingml/2006/table">
            <a:tbl>
              <a:tblPr bandRow="1" firstCol="1" firstRow="1">
                <a:noFill/>
                <a:tableStyleId>{2485CD58-AB63-4994-9188-4E79A29DB4F4}</a:tableStyleId>
              </a:tblPr>
              <a:tblGrid>
                <a:gridCol w="1006950"/>
                <a:gridCol w="11826000"/>
                <a:gridCol w="3245725"/>
              </a:tblGrid>
              <a:tr h="607125">
                <a:tc>
                  <a:txBody>
                    <a:bodyPr/>
                    <a:lstStyle/>
                    <a:p>
                      <a:pPr indent="0" lvl="0" marL="0" marR="0" rtl="0" algn="ctr">
                        <a:lnSpc>
                          <a:spcPct val="115000"/>
                        </a:lnSpc>
                        <a:spcBef>
                          <a:spcPts val="0"/>
                        </a:spcBef>
                        <a:spcAft>
                          <a:spcPts val="0"/>
                        </a:spcAft>
                        <a:buClr>
                          <a:schemeClr val="dk1"/>
                        </a:buClr>
                        <a:buSzPts val="2800"/>
                        <a:buFont typeface="Calibri"/>
                        <a:buNone/>
                      </a:pPr>
                      <a:r>
                        <a:rPr lang="en-US" sz="2800"/>
                        <a:t>STT</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Câu hỏi</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Đối tượng áp dụng</a:t>
                      </a:r>
                      <a:endParaRPr sz="2400">
                        <a:latin typeface="Calibri"/>
                        <a:ea typeface="Calibri"/>
                        <a:cs typeface="Calibri"/>
                        <a:sym typeface="Calibri"/>
                      </a:endParaRPr>
                    </a:p>
                  </a:txBody>
                  <a:tcPr marT="0" marB="0" marR="134000" marL="134000" anchor="ctr"/>
                </a:tc>
              </a:tr>
              <a:tr h="607125">
                <a:tc>
                  <a:txBody>
                    <a:bodyPr/>
                    <a:lstStyle/>
                    <a:p>
                      <a:pPr indent="0" lvl="0" marL="0" marR="0" rtl="0" algn="ctr">
                        <a:lnSpc>
                          <a:spcPct val="115000"/>
                        </a:lnSpc>
                        <a:spcBef>
                          <a:spcPts val="0"/>
                        </a:spcBef>
                        <a:spcAft>
                          <a:spcPts val="0"/>
                        </a:spcAft>
                        <a:buClr>
                          <a:schemeClr val="dk1"/>
                        </a:buClr>
                        <a:buSzPts val="2800"/>
                        <a:buFont typeface="Calibri"/>
                        <a:buNone/>
                      </a:pPr>
                      <a:r>
                        <a:rPr lang="en-US" sz="2800"/>
                        <a:t>1</a:t>
                      </a:r>
                      <a:endParaRPr sz="2400">
                        <a:latin typeface="Calibri"/>
                        <a:ea typeface="Calibri"/>
                        <a:cs typeface="Calibri"/>
                        <a:sym typeface="Calibri"/>
                      </a:endParaRPr>
                    </a:p>
                  </a:txBody>
                  <a:tcPr marT="0" marB="0" marR="134000" marL="13400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Trung bình mỗi tháng anh/chị gửi bao nhiêu yêu cầu hỗ trợ CNTT?</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Khách hàng</a:t>
                      </a:r>
                      <a:endParaRPr sz="2400">
                        <a:latin typeface="Calibri"/>
                        <a:ea typeface="Calibri"/>
                        <a:cs typeface="Calibri"/>
                        <a:sym typeface="Calibri"/>
                      </a:endParaRPr>
                    </a:p>
                  </a:txBody>
                  <a:tcPr marT="0" marB="0" marR="134000" marL="134000" anchor="ctr"/>
                </a:tc>
              </a:tr>
              <a:tr h="607125">
                <a:tc>
                  <a:txBody>
                    <a:bodyPr/>
                    <a:lstStyle/>
                    <a:p>
                      <a:pPr indent="0" lvl="0" marL="0" marR="0" rtl="0" algn="ctr">
                        <a:lnSpc>
                          <a:spcPct val="115000"/>
                        </a:lnSpc>
                        <a:spcBef>
                          <a:spcPts val="0"/>
                        </a:spcBef>
                        <a:spcAft>
                          <a:spcPts val="0"/>
                        </a:spcAft>
                        <a:buClr>
                          <a:schemeClr val="dk1"/>
                        </a:buClr>
                        <a:buSzPts val="2800"/>
                        <a:buFont typeface="Calibri"/>
                        <a:buNone/>
                      </a:pPr>
                      <a:r>
                        <a:rPr lang="en-US" sz="2800"/>
                        <a:t>2</a:t>
                      </a:r>
                      <a:endParaRPr sz="2400">
                        <a:latin typeface="Calibri"/>
                        <a:ea typeface="Calibri"/>
                        <a:cs typeface="Calibri"/>
                        <a:sym typeface="Calibri"/>
                      </a:endParaRPr>
                    </a:p>
                  </a:txBody>
                  <a:tcPr marT="0" marB="0" marR="134000" marL="13400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Thời gian phản hồi yêu cầu thường rơi vào khoảng bao lâu (phút/giờ)?</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Khách hàng</a:t>
                      </a:r>
                      <a:endParaRPr sz="2400">
                        <a:latin typeface="Calibri"/>
                        <a:ea typeface="Calibri"/>
                        <a:cs typeface="Calibri"/>
                        <a:sym typeface="Calibri"/>
                      </a:endParaRPr>
                    </a:p>
                  </a:txBody>
                  <a:tcPr marT="0" marB="0" marR="134000" marL="134000" anchor="ctr"/>
                </a:tc>
              </a:tr>
              <a:tr h="607125">
                <a:tc>
                  <a:txBody>
                    <a:bodyPr/>
                    <a:lstStyle/>
                    <a:p>
                      <a:pPr indent="0" lvl="0" marL="0" marR="0" rtl="0" algn="ctr">
                        <a:lnSpc>
                          <a:spcPct val="115000"/>
                        </a:lnSpc>
                        <a:spcBef>
                          <a:spcPts val="0"/>
                        </a:spcBef>
                        <a:spcAft>
                          <a:spcPts val="0"/>
                        </a:spcAft>
                        <a:buClr>
                          <a:schemeClr val="dk1"/>
                        </a:buClr>
                        <a:buSzPts val="2800"/>
                        <a:buFont typeface="Calibri"/>
                        <a:buNone/>
                      </a:pPr>
                      <a:r>
                        <a:rPr lang="en-US" sz="2800"/>
                        <a:t>3</a:t>
                      </a:r>
                      <a:endParaRPr sz="2400">
                        <a:latin typeface="Calibri"/>
                        <a:ea typeface="Calibri"/>
                        <a:cs typeface="Calibri"/>
                        <a:sym typeface="Calibri"/>
                      </a:endParaRPr>
                    </a:p>
                  </a:txBody>
                  <a:tcPr marT="0" marB="0" marR="134000" marL="13400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Mức độ hài lòng với quy trình hỗ trợ: 1 (rất không hài lòng) → 5 (rất hài lòng)?</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Khách hàng</a:t>
                      </a:r>
                      <a:endParaRPr sz="2400">
                        <a:latin typeface="Calibri"/>
                        <a:ea typeface="Calibri"/>
                        <a:cs typeface="Calibri"/>
                        <a:sym typeface="Calibri"/>
                      </a:endParaRPr>
                    </a:p>
                  </a:txBody>
                  <a:tcPr marT="0" marB="0" marR="134000" marL="134000" anchor="ctr"/>
                </a:tc>
              </a:tr>
              <a:tr h="607125">
                <a:tc>
                  <a:txBody>
                    <a:bodyPr/>
                    <a:lstStyle/>
                    <a:p>
                      <a:pPr indent="0" lvl="0" marL="0" marR="0" rtl="0" algn="ctr">
                        <a:lnSpc>
                          <a:spcPct val="115000"/>
                        </a:lnSpc>
                        <a:spcBef>
                          <a:spcPts val="0"/>
                        </a:spcBef>
                        <a:spcAft>
                          <a:spcPts val="0"/>
                        </a:spcAft>
                        <a:buClr>
                          <a:schemeClr val="dk1"/>
                        </a:buClr>
                        <a:buSzPts val="2800"/>
                        <a:buFont typeface="Calibri"/>
                        <a:buNone/>
                      </a:pPr>
                      <a:r>
                        <a:rPr lang="en-US" sz="2800"/>
                        <a:t>4</a:t>
                      </a:r>
                      <a:endParaRPr sz="2400">
                        <a:latin typeface="Calibri"/>
                        <a:ea typeface="Calibri"/>
                        <a:cs typeface="Calibri"/>
                        <a:sym typeface="Calibri"/>
                      </a:endParaRPr>
                    </a:p>
                  </a:txBody>
                  <a:tcPr marT="0" marB="0" marR="134000" marL="13400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Tỷ lệ yêu cầu được xử lý đúng hạn là bao nhiêu % (ước lượng)?</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Khách hàng</a:t>
                      </a:r>
                      <a:endParaRPr sz="2400">
                        <a:latin typeface="Calibri"/>
                        <a:ea typeface="Calibri"/>
                        <a:cs typeface="Calibri"/>
                        <a:sym typeface="Calibri"/>
                      </a:endParaRPr>
                    </a:p>
                  </a:txBody>
                  <a:tcPr marT="0" marB="0" marR="134000" marL="134000" anchor="ctr"/>
                </a:tc>
              </a:tr>
              <a:tr h="607125">
                <a:tc>
                  <a:txBody>
                    <a:bodyPr/>
                    <a:lstStyle/>
                    <a:p>
                      <a:pPr indent="0" lvl="0" marL="0" marR="0" rtl="0" algn="ctr">
                        <a:lnSpc>
                          <a:spcPct val="115000"/>
                        </a:lnSpc>
                        <a:spcBef>
                          <a:spcPts val="0"/>
                        </a:spcBef>
                        <a:spcAft>
                          <a:spcPts val="0"/>
                        </a:spcAft>
                        <a:buClr>
                          <a:schemeClr val="dk1"/>
                        </a:buClr>
                        <a:buSzPts val="2800"/>
                        <a:buFont typeface="Calibri"/>
                        <a:buNone/>
                      </a:pPr>
                      <a:r>
                        <a:rPr lang="en-US" sz="2800"/>
                        <a:t>5</a:t>
                      </a:r>
                      <a:endParaRPr sz="2400">
                        <a:latin typeface="Calibri"/>
                        <a:ea typeface="Calibri"/>
                        <a:cs typeface="Calibri"/>
                        <a:sym typeface="Calibri"/>
                      </a:endParaRPr>
                    </a:p>
                  </a:txBody>
                  <a:tcPr marT="0" marB="0" marR="134000" marL="13400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Trong 10 yêu cầu gần nhất, anh/chị có phải bổ sung thêm thông tin mấy lần?</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Khách hàng</a:t>
                      </a:r>
                      <a:endParaRPr sz="2400">
                        <a:latin typeface="Calibri"/>
                        <a:ea typeface="Calibri"/>
                        <a:cs typeface="Calibri"/>
                        <a:sym typeface="Calibri"/>
                      </a:endParaRPr>
                    </a:p>
                  </a:txBody>
                  <a:tcPr marT="0" marB="0" marR="134000" marL="134000" anchor="ctr"/>
                </a:tc>
              </a:tr>
              <a:tr h="607125">
                <a:tc>
                  <a:txBody>
                    <a:bodyPr/>
                    <a:lstStyle/>
                    <a:p>
                      <a:pPr indent="0" lvl="0" marL="0" marR="0" rtl="0" algn="ctr">
                        <a:lnSpc>
                          <a:spcPct val="115000"/>
                        </a:lnSpc>
                        <a:spcBef>
                          <a:spcPts val="0"/>
                        </a:spcBef>
                        <a:spcAft>
                          <a:spcPts val="0"/>
                        </a:spcAft>
                        <a:buClr>
                          <a:schemeClr val="dk1"/>
                        </a:buClr>
                        <a:buSzPts val="2800"/>
                        <a:buFont typeface="Calibri"/>
                        <a:buNone/>
                      </a:pPr>
                      <a:r>
                        <a:rPr lang="en-US" sz="2800"/>
                        <a:t>6</a:t>
                      </a:r>
                      <a:endParaRPr sz="2400">
                        <a:latin typeface="Calibri"/>
                        <a:ea typeface="Calibri"/>
                        <a:cs typeface="Calibri"/>
                        <a:sym typeface="Calibri"/>
                      </a:endParaRPr>
                    </a:p>
                  </a:txBody>
                  <a:tcPr marT="0" marB="0" marR="134000" marL="13400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Anh/chị mất bao nhiêu phút để gửi một yêu cầu hỗ trợ?</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Khách hàng</a:t>
                      </a:r>
                      <a:endParaRPr sz="2400">
                        <a:latin typeface="Calibri"/>
                        <a:ea typeface="Calibri"/>
                        <a:cs typeface="Calibri"/>
                        <a:sym typeface="Calibri"/>
                      </a:endParaRPr>
                    </a:p>
                  </a:txBody>
                  <a:tcPr marT="0" marB="0" marR="134000" marL="134000" anchor="ctr"/>
                </a:tc>
              </a:tr>
              <a:tr h="607125">
                <a:tc>
                  <a:txBody>
                    <a:bodyPr/>
                    <a:lstStyle/>
                    <a:p>
                      <a:pPr indent="0" lvl="0" marL="0" marR="0" rtl="0" algn="ctr">
                        <a:lnSpc>
                          <a:spcPct val="115000"/>
                        </a:lnSpc>
                        <a:spcBef>
                          <a:spcPts val="0"/>
                        </a:spcBef>
                        <a:spcAft>
                          <a:spcPts val="0"/>
                        </a:spcAft>
                        <a:buClr>
                          <a:schemeClr val="dk1"/>
                        </a:buClr>
                        <a:buSzPts val="2800"/>
                        <a:buFont typeface="Calibri"/>
                        <a:buNone/>
                      </a:pPr>
                      <a:r>
                        <a:rPr lang="en-US" sz="2800"/>
                        <a:t>7</a:t>
                      </a:r>
                      <a:endParaRPr sz="2400">
                        <a:latin typeface="Calibri"/>
                        <a:ea typeface="Calibri"/>
                        <a:cs typeface="Calibri"/>
                        <a:sym typeface="Calibri"/>
                      </a:endParaRPr>
                    </a:p>
                  </a:txBody>
                  <a:tcPr marT="0" marB="0" marR="134000" marL="13400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Lần lâu nhất anh/chị phải chờ xử lý là bao nhiêu ngày/giờ?</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Khách hàng</a:t>
                      </a:r>
                      <a:endParaRPr sz="2400">
                        <a:latin typeface="Calibri"/>
                        <a:ea typeface="Calibri"/>
                        <a:cs typeface="Calibri"/>
                        <a:sym typeface="Calibri"/>
                      </a:endParaRPr>
                    </a:p>
                  </a:txBody>
                  <a:tcPr marT="0" marB="0" marR="134000" marL="134000" anchor="ctr"/>
                </a:tc>
              </a:tr>
              <a:tr h="607125">
                <a:tc>
                  <a:txBody>
                    <a:bodyPr/>
                    <a:lstStyle/>
                    <a:p>
                      <a:pPr indent="0" lvl="0" marL="0" marR="0" rtl="0" algn="ctr">
                        <a:lnSpc>
                          <a:spcPct val="115000"/>
                        </a:lnSpc>
                        <a:spcBef>
                          <a:spcPts val="0"/>
                        </a:spcBef>
                        <a:spcAft>
                          <a:spcPts val="0"/>
                        </a:spcAft>
                        <a:buClr>
                          <a:schemeClr val="dk1"/>
                        </a:buClr>
                        <a:buSzPts val="2800"/>
                        <a:buFont typeface="Calibri"/>
                        <a:buNone/>
                      </a:pPr>
                      <a:r>
                        <a:rPr lang="en-US" sz="2800"/>
                        <a:t>8</a:t>
                      </a:r>
                      <a:endParaRPr sz="2400">
                        <a:latin typeface="Calibri"/>
                        <a:ea typeface="Calibri"/>
                        <a:cs typeface="Calibri"/>
                        <a:sym typeface="Calibri"/>
                      </a:endParaRPr>
                    </a:p>
                  </a:txBody>
                  <a:tcPr marT="0" marB="0" marR="134000" marL="13400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Theo anh/chị, một yêu cầu hỗ trợ thường cần bao nhiêu bước để xử lý?</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Khách hàng</a:t>
                      </a:r>
                      <a:endParaRPr sz="2400">
                        <a:latin typeface="Calibri"/>
                        <a:ea typeface="Calibri"/>
                        <a:cs typeface="Calibri"/>
                        <a:sym typeface="Calibri"/>
                      </a:endParaRPr>
                    </a:p>
                  </a:txBody>
                  <a:tcPr marT="0" marB="0" marR="134000" marL="134000" anchor="ctr"/>
                </a:tc>
              </a:tr>
              <a:tr h="607125">
                <a:tc>
                  <a:txBody>
                    <a:bodyPr/>
                    <a:lstStyle/>
                    <a:p>
                      <a:pPr indent="0" lvl="0" marL="0" marR="0" rtl="0" algn="ctr">
                        <a:lnSpc>
                          <a:spcPct val="115000"/>
                        </a:lnSpc>
                        <a:spcBef>
                          <a:spcPts val="0"/>
                        </a:spcBef>
                        <a:spcAft>
                          <a:spcPts val="0"/>
                        </a:spcAft>
                        <a:buClr>
                          <a:schemeClr val="dk1"/>
                        </a:buClr>
                        <a:buSzPts val="2800"/>
                        <a:buFont typeface="Calibri"/>
                        <a:buNone/>
                      </a:pPr>
                      <a:r>
                        <a:rPr lang="en-US" sz="2800"/>
                        <a:t>9</a:t>
                      </a:r>
                      <a:endParaRPr sz="2400">
                        <a:latin typeface="Calibri"/>
                        <a:ea typeface="Calibri"/>
                        <a:cs typeface="Calibri"/>
                        <a:sym typeface="Calibri"/>
                      </a:endParaRPr>
                    </a:p>
                  </a:txBody>
                  <a:tcPr marT="0" marB="0" marR="134000" marL="13400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Có bao nhiêu người thường tham gia xử lý một yêu cầu hỗ trợ?</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Quản trị CNTT</a:t>
                      </a:r>
                      <a:endParaRPr sz="2400">
                        <a:latin typeface="Calibri"/>
                        <a:ea typeface="Calibri"/>
                        <a:cs typeface="Calibri"/>
                        <a:sym typeface="Calibri"/>
                      </a:endParaRPr>
                    </a:p>
                  </a:txBody>
                  <a:tcPr marT="0" marB="0" marR="134000" marL="134000" anchor="ctr"/>
                </a:tc>
              </a:tr>
              <a:tr h="607125">
                <a:tc>
                  <a:txBody>
                    <a:bodyPr/>
                    <a:lstStyle/>
                    <a:p>
                      <a:pPr indent="0" lvl="0" marL="0" marR="0" rtl="0" algn="ctr">
                        <a:lnSpc>
                          <a:spcPct val="115000"/>
                        </a:lnSpc>
                        <a:spcBef>
                          <a:spcPts val="0"/>
                        </a:spcBef>
                        <a:spcAft>
                          <a:spcPts val="0"/>
                        </a:spcAft>
                        <a:buClr>
                          <a:schemeClr val="dk1"/>
                        </a:buClr>
                        <a:buSzPts val="2800"/>
                        <a:buFont typeface="Calibri"/>
                        <a:buNone/>
                      </a:pPr>
                      <a:r>
                        <a:rPr lang="en-US" sz="2800"/>
                        <a:t>10</a:t>
                      </a:r>
                      <a:endParaRPr sz="2400">
                        <a:latin typeface="Calibri"/>
                        <a:ea typeface="Calibri"/>
                        <a:cs typeface="Calibri"/>
                        <a:sym typeface="Calibri"/>
                      </a:endParaRPr>
                    </a:p>
                  </a:txBody>
                  <a:tcPr marT="0" marB="0" marR="134000" marL="134000" anchor="ctr"/>
                </a:tc>
                <a:tc>
                  <a:txBody>
                    <a:bodyPr/>
                    <a:lstStyle/>
                    <a:p>
                      <a:pPr indent="0" lvl="0" marL="0" marR="0" rtl="0" algn="l">
                        <a:lnSpc>
                          <a:spcPct val="115000"/>
                        </a:lnSpc>
                        <a:spcBef>
                          <a:spcPts val="0"/>
                        </a:spcBef>
                        <a:spcAft>
                          <a:spcPts val="0"/>
                        </a:spcAft>
                        <a:buClr>
                          <a:schemeClr val="dk1"/>
                        </a:buClr>
                        <a:buSzPts val="2800"/>
                        <a:buFont typeface="Calibri"/>
                        <a:buNone/>
                      </a:pPr>
                      <a:r>
                        <a:rPr lang="en-US" sz="2800"/>
                        <a:t>Anh/chị theo dõi/truy cập lại trạng thái yêu cầu bao nhiêu lần mỗi yêu cầu?</a:t>
                      </a:r>
                      <a:endParaRPr sz="2400">
                        <a:latin typeface="Calibri"/>
                        <a:ea typeface="Calibri"/>
                        <a:cs typeface="Calibri"/>
                        <a:sym typeface="Calibri"/>
                      </a:endParaRPr>
                    </a:p>
                  </a:txBody>
                  <a:tcPr marT="0" marB="0" marR="134000" marL="134000" anchor="ctr"/>
                </a:tc>
                <a:tc>
                  <a:txBody>
                    <a:bodyPr/>
                    <a:lstStyle/>
                    <a:p>
                      <a:pPr indent="0" lvl="0" marL="0" marR="0" rtl="0" algn="ctr">
                        <a:lnSpc>
                          <a:spcPct val="115000"/>
                        </a:lnSpc>
                        <a:spcBef>
                          <a:spcPts val="0"/>
                        </a:spcBef>
                        <a:spcAft>
                          <a:spcPts val="0"/>
                        </a:spcAft>
                        <a:buClr>
                          <a:schemeClr val="dk1"/>
                        </a:buClr>
                        <a:buSzPts val="2800"/>
                        <a:buFont typeface="Calibri"/>
                        <a:buNone/>
                      </a:pPr>
                      <a:r>
                        <a:rPr lang="en-US" sz="2800"/>
                        <a:t>Khách hàng</a:t>
                      </a:r>
                      <a:endParaRPr sz="2400">
                        <a:latin typeface="Calibri"/>
                        <a:ea typeface="Calibri"/>
                        <a:cs typeface="Calibri"/>
                        <a:sym typeface="Calibri"/>
                      </a:endParaRPr>
                    </a:p>
                  </a:txBody>
                  <a:tcPr marT="0" marB="0" marR="134000" marL="134000" anchor="ctr"/>
                </a:tc>
              </a:tr>
            </a:tbl>
          </a:graphicData>
        </a:graphic>
      </p:graphicFrame>
    </p:spTree>
  </p:cSld>
  <p:clrMapOvr>
    <a:masterClrMapping/>
  </p:clrMapOvr>
  <p:transition spd="slow">
    <p:randomBar dir="vert"/>
  </p:transition>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49"/>
          <p:cNvSpPr/>
          <p:nvPr/>
        </p:nvSpPr>
        <p:spPr>
          <a:xfrm>
            <a:off x="9489726" y="0"/>
            <a:ext cx="11879371" cy="10287000"/>
          </a:xfrm>
          <a:custGeom>
            <a:rect b="b" l="l" r="r" t="t"/>
            <a:pathLst>
              <a:path extrusionOk="0" h="3708400" w="4282440">
                <a:moveTo>
                  <a:pt x="3211830" y="0"/>
                </a:moveTo>
                <a:lnTo>
                  <a:pt x="1070610" y="0"/>
                </a:lnTo>
                <a:lnTo>
                  <a:pt x="0" y="1854200"/>
                </a:lnTo>
                <a:lnTo>
                  <a:pt x="1070610" y="3708400"/>
                </a:lnTo>
                <a:lnTo>
                  <a:pt x="3211830" y="3708400"/>
                </a:lnTo>
                <a:lnTo>
                  <a:pt x="4282440" y="1854200"/>
                </a:lnTo>
                <a:close/>
              </a:path>
            </a:pathLst>
          </a:custGeom>
          <a:blipFill rotWithShape="1">
            <a:blip r:embed="rId3">
              <a:alphaModFix/>
            </a:blip>
            <a:stretch>
              <a:fillRect b="-6335" l="0" r="277" t="-95179"/>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17" name="Google Shape;617;p49"/>
          <p:cNvSpPr/>
          <p:nvPr/>
        </p:nvSpPr>
        <p:spPr>
          <a:xfrm>
            <a:off x="9912490" y="8090781"/>
            <a:ext cx="4434864" cy="4392438"/>
          </a:xfrm>
          <a:custGeom>
            <a:rect b="b" l="l" r="r" t="t"/>
            <a:pathLst>
              <a:path extrusionOk="0" h="5372100" w="5423989">
                <a:moveTo>
                  <a:pt x="3873319" y="0"/>
                </a:moveTo>
                <a:lnTo>
                  <a:pt x="1550670" y="0"/>
                </a:lnTo>
                <a:lnTo>
                  <a:pt x="0" y="2686050"/>
                </a:lnTo>
                <a:lnTo>
                  <a:pt x="1550670" y="5372100"/>
                </a:lnTo>
                <a:lnTo>
                  <a:pt x="3873319" y="5372100"/>
                </a:lnTo>
                <a:lnTo>
                  <a:pt x="5423989" y="2686050"/>
                </a:lnTo>
                <a:lnTo>
                  <a:pt x="3873319" y="0"/>
                </a:lnTo>
                <a:close/>
              </a:path>
            </a:pathLst>
          </a:custGeom>
          <a:solidFill>
            <a:srgbClr val="A066C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618" name="Google Shape;618;p49"/>
          <p:cNvGrpSpPr/>
          <p:nvPr/>
        </p:nvGrpSpPr>
        <p:grpSpPr>
          <a:xfrm>
            <a:off x="1028699" y="1028700"/>
            <a:ext cx="5339709" cy="564303"/>
            <a:chOff x="0" y="0"/>
            <a:chExt cx="7119613" cy="752402"/>
          </a:xfrm>
        </p:grpSpPr>
        <p:sp>
          <p:nvSpPr>
            <p:cNvPr id="619" name="Google Shape;619;p49"/>
            <p:cNvSpPr txBox="1"/>
            <p:nvPr/>
          </p:nvSpPr>
          <p:spPr>
            <a:xfrm>
              <a:off x="1711550" y="33860"/>
              <a:ext cx="5408063" cy="632224"/>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1" lang="en-US" sz="2824">
                  <a:solidFill>
                    <a:srgbClr val="000000"/>
                  </a:solidFill>
                  <a:latin typeface="Cabin"/>
                  <a:ea typeface="Cabin"/>
                  <a:cs typeface="Cabin"/>
                  <a:sym typeface="Cabin"/>
                </a:rPr>
                <a:t>FPT SOFTWARE</a:t>
              </a:r>
              <a:endParaRPr/>
            </a:p>
          </p:txBody>
        </p:sp>
        <p:sp>
          <p:nvSpPr>
            <p:cNvPr id="620" name="Google Shape;620;p49"/>
            <p:cNvSpPr/>
            <p:nvPr/>
          </p:nvSpPr>
          <p:spPr>
            <a:xfrm>
              <a:off x="0" y="0"/>
              <a:ext cx="1317768" cy="752402"/>
            </a:xfrm>
            <a:custGeom>
              <a:rect b="b" l="l" r="r" t="t"/>
              <a:pathLst>
                <a:path extrusionOk="0" h="752402" w="1317768">
                  <a:moveTo>
                    <a:pt x="0" y="0"/>
                  </a:moveTo>
                  <a:lnTo>
                    <a:pt x="1317768" y="0"/>
                  </a:lnTo>
                  <a:lnTo>
                    <a:pt x="1317768" y="752402"/>
                  </a:lnTo>
                  <a:lnTo>
                    <a:pt x="0" y="752402"/>
                  </a:lnTo>
                  <a:lnTo>
                    <a:pt x="0" y="0"/>
                  </a:lnTo>
                  <a:close/>
                </a:path>
              </a:pathLst>
            </a:custGeom>
            <a:blipFill rotWithShape="1">
              <a:blip r:embed="rId4">
                <a:alphaModFix/>
              </a:blip>
              <a:stretch>
                <a:fillRect b="0" l="0" r="0" t="-51572"/>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21" name="Google Shape;621;p49"/>
          <p:cNvSpPr txBox="1"/>
          <p:nvPr/>
        </p:nvSpPr>
        <p:spPr>
          <a:xfrm>
            <a:off x="685800" y="2001704"/>
            <a:ext cx="10515600" cy="1115690"/>
          </a:xfrm>
          <a:prstGeom prst="rect">
            <a:avLst/>
          </a:prstGeom>
          <a:noFill/>
          <a:ln>
            <a:noFill/>
          </a:ln>
        </p:spPr>
        <p:txBody>
          <a:bodyPr anchorCtr="0" anchor="t" bIns="0" lIns="0" spcFirstLastPara="1" rIns="0" wrap="square" tIns="0">
            <a:spAutoFit/>
          </a:bodyPr>
          <a:lstStyle/>
          <a:p>
            <a:pPr indent="0" lvl="0" marL="0" marR="0" rtl="0" algn="l">
              <a:lnSpc>
                <a:spcPct val="109993"/>
              </a:lnSpc>
              <a:spcBef>
                <a:spcPts val="0"/>
              </a:spcBef>
              <a:spcAft>
                <a:spcPts val="0"/>
              </a:spcAft>
              <a:buNone/>
            </a:pPr>
            <a:r>
              <a:rPr b="1" lang="en-US" sz="7925">
                <a:solidFill>
                  <a:srgbClr val="1836B2"/>
                </a:solidFill>
                <a:latin typeface="Cabin SemiBold"/>
                <a:ea typeface="Cabin SemiBold"/>
                <a:cs typeface="Cabin SemiBold"/>
                <a:sym typeface="Cabin SemiBold"/>
              </a:rPr>
              <a:t>KẾT LUẬN VÀ ĐỀ XUẤT</a:t>
            </a:r>
            <a:endParaRPr/>
          </a:p>
        </p:txBody>
      </p:sp>
      <p:grpSp>
        <p:nvGrpSpPr>
          <p:cNvPr id="622" name="Google Shape;622;p49"/>
          <p:cNvGrpSpPr/>
          <p:nvPr/>
        </p:nvGrpSpPr>
        <p:grpSpPr>
          <a:xfrm>
            <a:off x="685800" y="3526095"/>
            <a:ext cx="7672466" cy="1172202"/>
            <a:chOff x="0" y="0"/>
            <a:chExt cx="10044015" cy="1562936"/>
          </a:xfrm>
        </p:grpSpPr>
        <p:sp>
          <p:nvSpPr>
            <p:cNvPr id="623" name="Google Shape;623;p49"/>
            <p:cNvSpPr/>
            <p:nvPr/>
          </p:nvSpPr>
          <p:spPr>
            <a:xfrm>
              <a:off x="0" y="0"/>
              <a:ext cx="10044015" cy="1562936"/>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p:txBody>
        </p:sp>
        <p:sp>
          <p:nvSpPr>
            <p:cNvPr id="624" name="Google Shape;624;p49"/>
            <p:cNvSpPr txBox="1"/>
            <p:nvPr/>
          </p:nvSpPr>
          <p:spPr>
            <a:xfrm>
              <a:off x="0" y="266763"/>
              <a:ext cx="9790015" cy="1034129"/>
            </a:xfrm>
            <a:prstGeom prst="rect">
              <a:avLst/>
            </a:prstGeom>
            <a:solidFill>
              <a:schemeClr val="lt1"/>
            </a:solid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dk1"/>
                </a:buClr>
                <a:buSzPts val="2800"/>
                <a:buFont typeface="Arial"/>
                <a:buChar char="•"/>
              </a:pPr>
              <a:r>
                <a:rPr b="1" lang="en-US" sz="2800">
                  <a:solidFill>
                    <a:schemeClr val="dk1"/>
                  </a:solidFill>
                  <a:latin typeface="Calibri"/>
                  <a:ea typeface="Calibri"/>
                  <a:cs typeface="Calibri"/>
                  <a:sym typeface="Calibri"/>
                </a:rPr>
                <a:t>Tăng cường AI &amp; RPA:</a:t>
              </a:r>
              <a:r>
                <a:rPr lang="en-US" sz="2800">
                  <a:solidFill>
                    <a:schemeClr val="dk1"/>
                  </a:solidFill>
                  <a:latin typeface="Calibri"/>
                  <a:ea typeface="Calibri"/>
                  <a:cs typeface="Calibri"/>
                  <a:sym typeface="Calibri"/>
                </a:rPr>
                <a:t> Tích hợp sâu rộng AI và RPA để tối ưu hóa quy trình nghiệp vụ.</a:t>
              </a:r>
              <a:endParaRPr b="1" sz="2800">
                <a:solidFill>
                  <a:schemeClr val="dk2"/>
                </a:solidFill>
                <a:latin typeface="Calibri"/>
                <a:ea typeface="Calibri"/>
                <a:cs typeface="Calibri"/>
                <a:sym typeface="Calibri"/>
              </a:endParaRPr>
            </a:p>
          </p:txBody>
        </p:sp>
      </p:grpSp>
      <p:grpSp>
        <p:nvGrpSpPr>
          <p:cNvPr id="625" name="Google Shape;625;p49"/>
          <p:cNvGrpSpPr/>
          <p:nvPr/>
        </p:nvGrpSpPr>
        <p:grpSpPr>
          <a:xfrm>
            <a:off x="655320" y="5032573"/>
            <a:ext cx="7686332" cy="1172202"/>
            <a:chOff x="0" y="0"/>
            <a:chExt cx="10044015" cy="1562936"/>
          </a:xfrm>
        </p:grpSpPr>
        <p:sp>
          <p:nvSpPr>
            <p:cNvPr id="626" name="Google Shape;626;p49"/>
            <p:cNvSpPr/>
            <p:nvPr/>
          </p:nvSpPr>
          <p:spPr>
            <a:xfrm>
              <a:off x="0" y="0"/>
              <a:ext cx="10044015" cy="1562936"/>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p:txBody>
        </p:sp>
        <p:sp>
          <p:nvSpPr>
            <p:cNvPr id="627" name="Google Shape;627;p49"/>
            <p:cNvSpPr txBox="1"/>
            <p:nvPr/>
          </p:nvSpPr>
          <p:spPr>
            <a:xfrm>
              <a:off x="0" y="266763"/>
              <a:ext cx="9790015" cy="1034129"/>
            </a:xfrm>
            <a:prstGeom prst="rect">
              <a:avLst/>
            </a:prstGeom>
            <a:solidFill>
              <a:schemeClr val="lt1"/>
            </a:solid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dk1"/>
                </a:buClr>
                <a:buSzPts val="2800"/>
                <a:buFont typeface="Arial"/>
                <a:buChar char="•"/>
              </a:pPr>
              <a:r>
                <a:rPr b="1" lang="en-US" sz="2800">
                  <a:solidFill>
                    <a:schemeClr val="dk1"/>
                  </a:solidFill>
                  <a:latin typeface="Calibri"/>
                  <a:ea typeface="Calibri"/>
                  <a:cs typeface="Calibri"/>
                  <a:sym typeface="Calibri"/>
                </a:rPr>
                <a:t>AI thông minh: </a:t>
              </a:r>
              <a:r>
                <a:rPr lang="en-US" sz="2800">
                  <a:solidFill>
                    <a:schemeClr val="dk1"/>
                  </a:solidFill>
                  <a:latin typeface="Calibri"/>
                  <a:ea typeface="Calibri"/>
                  <a:cs typeface="Calibri"/>
                  <a:sym typeface="Calibri"/>
                </a:rPr>
                <a:t>Tự động phân loại yêu cầu, gợi ý giải pháp, cá nhân hóa trải nghiệm.</a:t>
              </a:r>
              <a:endParaRPr/>
            </a:p>
          </p:txBody>
        </p:sp>
      </p:grpSp>
      <p:grpSp>
        <p:nvGrpSpPr>
          <p:cNvPr id="628" name="Google Shape;628;p49"/>
          <p:cNvGrpSpPr/>
          <p:nvPr/>
        </p:nvGrpSpPr>
        <p:grpSpPr>
          <a:xfrm>
            <a:off x="670559" y="6539051"/>
            <a:ext cx="7700198" cy="1172202"/>
            <a:chOff x="0" y="0"/>
            <a:chExt cx="10044015" cy="1562936"/>
          </a:xfrm>
        </p:grpSpPr>
        <p:sp>
          <p:nvSpPr>
            <p:cNvPr id="629" name="Google Shape;629;p49"/>
            <p:cNvSpPr/>
            <p:nvPr/>
          </p:nvSpPr>
          <p:spPr>
            <a:xfrm>
              <a:off x="0" y="0"/>
              <a:ext cx="10044015" cy="1562936"/>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p:txBody>
        </p:sp>
        <p:sp>
          <p:nvSpPr>
            <p:cNvPr id="630" name="Google Shape;630;p49"/>
            <p:cNvSpPr txBox="1"/>
            <p:nvPr/>
          </p:nvSpPr>
          <p:spPr>
            <a:xfrm>
              <a:off x="0" y="266763"/>
              <a:ext cx="9790015" cy="1034129"/>
            </a:xfrm>
            <a:prstGeom prst="rect">
              <a:avLst/>
            </a:prstGeom>
            <a:solidFill>
              <a:schemeClr val="lt1"/>
            </a:solid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dk1"/>
                </a:buClr>
                <a:buSzPts val="2800"/>
                <a:buFont typeface="Arial"/>
                <a:buChar char="•"/>
              </a:pPr>
              <a:r>
                <a:rPr b="1" lang="en-US" sz="2800">
                  <a:solidFill>
                    <a:schemeClr val="dk1"/>
                  </a:solidFill>
                  <a:latin typeface="Calibri"/>
                  <a:ea typeface="Calibri"/>
                  <a:cs typeface="Calibri"/>
                  <a:sym typeface="Calibri"/>
                </a:rPr>
                <a:t>RPA hiệu quả: </a:t>
              </a:r>
              <a:r>
                <a:rPr lang="en-US" sz="2800">
                  <a:solidFill>
                    <a:schemeClr val="dk1"/>
                  </a:solidFill>
                  <a:latin typeface="Calibri"/>
                  <a:ea typeface="Calibri"/>
                  <a:cs typeface="Calibri"/>
                  <a:sym typeface="Calibri"/>
                </a:rPr>
                <a:t>Tự động hóa tác vụ, giảm lỗi, tăng tốc độ xử lý.</a:t>
              </a:r>
              <a:endParaRPr/>
            </a:p>
          </p:txBody>
        </p:sp>
      </p:grpSp>
      <p:grpSp>
        <p:nvGrpSpPr>
          <p:cNvPr id="631" name="Google Shape;631;p49"/>
          <p:cNvGrpSpPr/>
          <p:nvPr/>
        </p:nvGrpSpPr>
        <p:grpSpPr>
          <a:xfrm>
            <a:off x="685800" y="8045530"/>
            <a:ext cx="7700198" cy="1172202"/>
            <a:chOff x="0" y="0"/>
            <a:chExt cx="10044015" cy="1562936"/>
          </a:xfrm>
        </p:grpSpPr>
        <p:sp>
          <p:nvSpPr>
            <p:cNvPr id="632" name="Google Shape;632;p49"/>
            <p:cNvSpPr/>
            <p:nvPr/>
          </p:nvSpPr>
          <p:spPr>
            <a:xfrm>
              <a:off x="0" y="0"/>
              <a:ext cx="10044015" cy="1562936"/>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p:txBody>
        </p:sp>
        <p:sp>
          <p:nvSpPr>
            <p:cNvPr id="633" name="Google Shape;633;p49"/>
            <p:cNvSpPr txBox="1"/>
            <p:nvPr/>
          </p:nvSpPr>
          <p:spPr>
            <a:xfrm>
              <a:off x="0" y="266763"/>
              <a:ext cx="9790015" cy="1034129"/>
            </a:xfrm>
            <a:prstGeom prst="rect">
              <a:avLst/>
            </a:prstGeom>
            <a:solidFill>
              <a:schemeClr val="lt1"/>
            </a:solid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dk1"/>
                </a:buClr>
                <a:buSzPts val="2800"/>
                <a:buFont typeface="Arial"/>
                <a:buChar char="•"/>
              </a:pPr>
              <a:r>
                <a:rPr b="1" lang="en-US" sz="2800">
                  <a:solidFill>
                    <a:schemeClr val="dk1"/>
                  </a:solidFill>
                  <a:latin typeface="Calibri"/>
                  <a:ea typeface="Calibri"/>
                  <a:cs typeface="Calibri"/>
                  <a:sym typeface="Calibri"/>
                </a:rPr>
                <a:t>Cải tiến liên tục:</a:t>
              </a:r>
              <a:r>
                <a:rPr lang="en-US" sz="2800">
                  <a:solidFill>
                    <a:schemeClr val="dk1"/>
                  </a:solidFill>
                  <a:latin typeface="Calibri"/>
                  <a:ea typeface="Calibri"/>
                  <a:cs typeface="Calibri"/>
                  <a:sym typeface="Calibri"/>
                </a:rPr>
                <a:t> Theo dõi, đánh giá, cải tiến quy trình để duy trì lợi thế cạnh tranh.</a:t>
              </a:r>
              <a:endParaRPr b="1" sz="2800">
                <a:solidFill>
                  <a:schemeClr val="dk2"/>
                </a:solidFill>
                <a:latin typeface="Calibri"/>
                <a:ea typeface="Calibri"/>
                <a:cs typeface="Calibri"/>
                <a:sym typeface="Calibri"/>
              </a:endParaRPr>
            </a:p>
          </p:txBody>
        </p:sp>
      </p:grpSp>
    </p:spTree>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3" name="Shape 143"/>
        <p:cNvGrpSpPr/>
        <p:nvPr/>
      </p:nvGrpSpPr>
      <p:grpSpPr>
        <a:xfrm>
          <a:off x="0" y="0"/>
          <a:ext cx="0" cy="0"/>
          <a:chOff x="0" y="0"/>
          <a:chExt cx="0" cy="0"/>
        </a:xfrm>
      </p:grpSpPr>
      <p:sp>
        <p:nvSpPr>
          <p:cNvPr id="144" name="Google Shape;144;p5"/>
          <p:cNvSpPr/>
          <p:nvPr/>
        </p:nvSpPr>
        <p:spPr>
          <a:xfrm flipH="1" rot="10800000">
            <a:off x="2687944" y="676566"/>
            <a:ext cx="3462875" cy="4111794"/>
          </a:xfrm>
          <a:custGeom>
            <a:rect b="b" l="l" r="r" t="t"/>
            <a:pathLst>
              <a:path extrusionOk="0" h="2741196" w="2308583">
                <a:moveTo>
                  <a:pt x="2308583" y="2741196"/>
                </a:moveTo>
                <a:lnTo>
                  <a:pt x="462" y="2741196"/>
                </a:lnTo>
                <a:cubicBezTo>
                  <a:pt x="-462" y="2647366"/>
                  <a:pt x="923" y="2563167"/>
                  <a:pt x="0" y="2469337"/>
                </a:cubicBezTo>
                <a:lnTo>
                  <a:pt x="2022607" y="2470269"/>
                </a:lnTo>
                <a:lnTo>
                  <a:pt x="2022607" y="0"/>
                </a:lnTo>
                <a:lnTo>
                  <a:pt x="2308583" y="0"/>
                </a:lnTo>
                <a:close/>
              </a:path>
            </a:pathLst>
          </a:custGeom>
          <a:solidFill>
            <a:srgbClr val="0C0C0C">
              <a:alpha val="74901"/>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 name="Google Shape;145;p5"/>
          <p:cNvSpPr/>
          <p:nvPr/>
        </p:nvSpPr>
        <p:spPr>
          <a:xfrm flipH="1" rot="10800000">
            <a:off x="14200465" y="651000"/>
            <a:ext cx="3462875" cy="1671606"/>
          </a:xfrm>
          <a:custGeom>
            <a:rect b="b" l="l" r="r" t="t"/>
            <a:pathLst>
              <a:path extrusionOk="0" h="1114404" w="2308583">
                <a:moveTo>
                  <a:pt x="462" y="1114404"/>
                </a:moveTo>
                <a:lnTo>
                  <a:pt x="2308583" y="1114404"/>
                </a:lnTo>
                <a:lnTo>
                  <a:pt x="2308583" y="0"/>
                </a:lnTo>
                <a:lnTo>
                  <a:pt x="2022607" y="0"/>
                </a:lnTo>
                <a:lnTo>
                  <a:pt x="2022607" y="843477"/>
                </a:lnTo>
                <a:lnTo>
                  <a:pt x="0" y="842545"/>
                </a:lnTo>
                <a:cubicBezTo>
                  <a:pt x="923" y="936375"/>
                  <a:pt x="-462" y="1020574"/>
                  <a:pt x="462" y="1114404"/>
                </a:cubicBezTo>
                <a:close/>
              </a:path>
            </a:pathLst>
          </a:custGeom>
          <a:solidFill>
            <a:srgbClr val="0C0C0C">
              <a:alpha val="74901"/>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 name="Google Shape;146;p5"/>
          <p:cNvSpPr txBox="1"/>
          <p:nvPr/>
        </p:nvSpPr>
        <p:spPr>
          <a:xfrm>
            <a:off x="586918" y="6083833"/>
            <a:ext cx="7664925" cy="2289939"/>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None/>
            </a:pPr>
            <a:r>
              <a:rPr b="1" lang="en-US" sz="8000" u="none">
                <a:solidFill>
                  <a:schemeClr val="dk1"/>
                </a:solidFill>
                <a:latin typeface="Calibri"/>
                <a:ea typeface="Calibri"/>
                <a:cs typeface="Calibri"/>
                <a:sym typeface="Calibri"/>
              </a:rPr>
              <a:t>GIỚI THIỆU VỀ CÔNG TY</a:t>
            </a:r>
            <a:endParaRPr/>
          </a:p>
        </p:txBody>
      </p:sp>
      <p:pic>
        <p:nvPicPr>
          <p:cNvPr descr="FPT Software" id="147" name="Google Shape;147;p5"/>
          <p:cNvPicPr preferRelativeResize="0"/>
          <p:nvPr/>
        </p:nvPicPr>
        <p:blipFill rotWithShape="1">
          <a:blip r:embed="rId3">
            <a:alphaModFix/>
          </a:blip>
          <a:srcRect b="0" l="0" r="0" t="0"/>
          <a:stretch/>
        </p:blipFill>
        <p:spPr>
          <a:xfrm>
            <a:off x="8442492" y="5334999"/>
            <a:ext cx="3787608" cy="3787608"/>
          </a:xfrm>
          <a:prstGeom prst="rect">
            <a:avLst/>
          </a:prstGeom>
          <a:noFill/>
          <a:ln>
            <a:noFill/>
          </a:ln>
        </p:spPr>
      </p:pic>
      <p:sp>
        <p:nvSpPr>
          <p:cNvPr id="148" name="Google Shape;148;p5"/>
          <p:cNvSpPr/>
          <p:nvPr/>
        </p:nvSpPr>
        <p:spPr>
          <a:xfrm flipH="1">
            <a:off x="12715249" y="4378503"/>
            <a:ext cx="3787608" cy="5098491"/>
          </a:xfrm>
          <a:custGeom>
            <a:rect b="b" l="l" r="r" t="t"/>
            <a:pathLst>
              <a:path extrusionOk="0" h="10000" w="10000">
                <a:moveTo>
                  <a:pt x="8761" y="0"/>
                </a:moveTo>
                <a:lnTo>
                  <a:pt x="10000" y="0"/>
                </a:lnTo>
                <a:lnTo>
                  <a:pt x="10000" y="10000"/>
                </a:lnTo>
                <a:lnTo>
                  <a:pt x="0" y="10000"/>
                </a:lnTo>
                <a:lnTo>
                  <a:pt x="0" y="9126"/>
                </a:lnTo>
                <a:lnTo>
                  <a:pt x="8761" y="9127"/>
                </a:lnTo>
                <a:lnTo>
                  <a:pt x="8761" y="0"/>
                </a:lnTo>
                <a:close/>
              </a:path>
            </a:pathLst>
          </a:custGeom>
          <a:solidFill>
            <a:srgbClr val="0C0C0C">
              <a:alpha val="74901"/>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9" name="Google Shape;149;p5"/>
          <p:cNvSpPr/>
          <p:nvPr/>
        </p:nvSpPr>
        <p:spPr>
          <a:xfrm>
            <a:off x="12719958" y="1891171"/>
            <a:ext cx="4114800" cy="1818581"/>
          </a:xfrm>
          <a:custGeom>
            <a:rect b="b" l="l" r="r" t="t"/>
            <a:pathLst>
              <a:path extrusionOk="0" h="5372100" w="12155147">
                <a:moveTo>
                  <a:pt x="10604477" y="0"/>
                </a:moveTo>
                <a:lnTo>
                  <a:pt x="1550670" y="0"/>
                </a:lnTo>
                <a:lnTo>
                  <a:pt x="0" y="2686050"/>
                </a:lnTo>
                <a:lnTo>
                  <a:pt x="1550670" y="5372100"/>
                </a:lnTo>
                <a:lnTo>
                  <a:pt x="10604477" y="5372100"/>
                </a:lnTo>
                <a:lnTo>
                  <a:pt x="12155147" y="2686050"/>
                </a:lnTo>
                <a:lnTo>
                  <a:pt x="10604477" y="0"/>
                </a:lnTo>
                <a:close/>
              </a:path>
            </a:pathLst>
          </a:custGeom>
          <a:solidFill>
            <a:srgbClr val="1836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150" name="Google Shape;150;p5"/>
          <p:cNvGrpSpPr/>
          <p:nvPr/>
        </p:nvGrpSpPr>
        <p:grpSpPr>
          <a:xfrm>
            <a:off x="13548540" y="5165767"/>
            <a:ext cx="4114800" cy="2675765"/>
            <a:chOff x="0" y="0"/>
            <a:chExt cx="10044015" cy="1562936"/>
          </a:xfrm>
        </p:grpSpPr>
        <p:sp>
          <p:nvSpPr>
            <p:cNvPr id="151" name="Google Shape;151;p5"/>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2" name="Google Shape;152;p5"/>
            <p:cNvSpPr txBox="1"/>
            <p:nvPr/>
          </p:nvSpPr>
          <p:spPr>
            <a:xfrm>
              <a:off x="781643" y="98850"/>
              <a:ext cx="8480729" cy="1365235"/>
            </a:xfrm>
            <a:prstGeom prst="rect">
              <a:avLst/>
            </a:prstGeom>
            <a:noFill/>
            <a:ln>
              <a:noFill/>
            </a:ln>
          </p:spPr>
          <p:txBody>
            <a:bodyPr anchorCtr="0" anchor="t" bIns="0" lIns="0" spcFirstLastPara="1" rIns="0" wrap="square" tIns="0">
              <a:spAutoFit/>
            </a:bodyPr>
            <a:lstStyle/>
            <a:p>
              <a:pPr indent="0" lvl="1" marL="162495" marR="0" rtl="0" algn="ctr">
                <a:spcBef>
                  <a:spcPts val="0"/>
                </a:spcBef>
                <a:spcAft>
                  <a:spcPts val="0"/>
                </a:spcAft>
                <a:buNone/>
              </a:pPr>
              <a:r>
                <a:rPr b="0" i="1" lang="en-US" sz="5040" u="none" cap="none" strike="noStrike">
                  <a:solidFill>
                    <a:srgbClr val="000000"/>
                  </a:solidFill>
                  <a:latin typeface="Times New Roman"/>
                  <a:ea typeface="Times New Roman"/>
                  <a:cs typeface="Times New Roman"/>
                  <a:sym typeface="Times New Roman"/>
                </a:rPr>
                <a:t>Tổng quan về FPT Software</a:t>
              </a:r>
              <a:endParaRPr b="0" i="1" sz="8000" u="none" cap="none" strike="noStrike">
                <a:solidFill>
                  <a:srgbClr val="000000"/>
                </a:solidFill>
                <a:latin typeface="Times New Roman"/>
                <a:ea typeface="Times New Roman"/>
                <a:cs typeface="Times New Roman"/>
                <a:sym typeface="Times New Roman"/>
              </a:endParaRPr>
            </a:p>
          </p:txBody>
        </p:sp>
      </p:grpSp>
      <p:grpSp>
        <p:nvGrpSpPr>
          <p:cNvPr id="153" name="Google Shape;153;p5"/>
          <p:cNvGrpSpPr/>
          <p:nvPr/>
        </p:nvGrpSpPr>
        <p:grpSpPr>
          <a:xfrm>
            <a:off x="6561160" y="889266"/>
            <a:ext cx="5668940" cy="3686388"/>
            <a:chOff x="0" y="0"/>
            <a:chExt cx="10044015" cy="1562936"/>
          </a:xfrm>
        </p:grpSpPr>
        <p:sp>
          <p:nvSpPr>
            <p:cNvPr id="154" name="Google Shape;154;p5"/>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5" name="Google Shape;155;p5"/>
            <p:cNvSpPr txBox="1"/>
            <p:nvPr/>
          </p:nvSpPr>
          <p:spPr>
            <a:xfrm>
              <a:off x="747838" y="235374"/>
              <a:ext cx="8548339" cy="1092188"/>
            </a:xfrm>
            <a:prstGeom prst="rect">
              <a:avLst/>
            </a:prstGeom>
            <a:noFill/>
            <a:ln>
              <a:noFill/>
            </a:ln>
          </p:spPr>
          <p:txBody>
            <a:bodyPr anchorCtr="0" anchor="t" bIns="0" lIns="0" spcFirstLastPara="1" rIns="0" wrap="square" tIns="0">
              <a:spAutoFit/>
            </a:bodyPr>
            <a:lstStyle/>
            <a:p>
              <a:pPr indent="0" lvl="1" marL="224397" marR="0" rtl="0" algn="ctr">
                <a:spcBef>
                  <a:spcPts val="0"/>
                </a:spcBef>
                <a:spcAft>
                  <a:spcPts val="0"/>
                </a:spcAft>
                <a:buNone/>
              </a:pPr>
              <a:r>
                <a:rPr b="0" i="1" lang="en-US" sz="8352" u="none" cap="none" strike="noStrike">
                  <a:solidFill>
                    <a:srgbClr val="000000"/>
                  </a:solidFill>
                  <a:latin typeface="Times New Roman"/>
                  <a:ea typeface="Times New Roman"/>
                  <a:cs typeface="Times New Roman"/>
                  <a:sym typeface="Times New Roman"/>
                </a:rPr>
                <a:t>Vai trò chiến lược</a:t>
              </a:r>
              <a:endParaRPr b="0" i="1" sz="7200" u="none" cap="none" strike="noStrike">
                <a:solidFill>
                  <a:srgbClr val="000000"/>
                </a:solidFill>
                <a:latin typeface="Times New Roman"/>
                <a:ea typeface="Times New Roman"/>
                <a:cs typeface="Times New Roman"/>
                <a:sym typeface="Times New Roman"/>
              </a:endParaRPr>
            </a:p>
          </p:txBody>
        </p:sp>
      </p:grpSp>
      <p:grpSp>
        <p:nvGrpSpPr>
          <p:cNvPr id="156" name="Google Shape;156;p5"/>
          <p:cNvGrpSpPr/>
          <p:nvPr/>
        </p:nvGrpSpPr>
        <p:grpSpPr>
          <a:xfrm>
            <a:off x="715191" y="1611896"/>
            <a:ext cx="4656909" cy="3028287"/>
            <a:chOff x="0" y="0"/>
            <a:chExt cx="10044015" cy="1562936"/>
          </a:xfrm>
        </p:grpSpPr>
        <p:sp>
          <p:nvSpPr>
            <p:cNvPr id="157" name="Google Shape;157;p5"/>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8" name="Google Shape;158;p5"/>
            <p:cNvSpPr txBox="1"/>
            <p:nvPr/>
          </p:nvSpPr>
          <p:spPr>
            <a:xfrm>
              <a:off x="996741" y="280881"/>
              <a:ext cx="8050531" cy="1001173"/>
            </a:xfrm>
            <a:prstGeom prst="rect">
              <a:avLst/>
            </a:prstGeom>
            <a:noFill/>
            <a:ln>
              <a:noFill/>
            </a:ln>
          </p:spPr>
          <p:txBody>
            <a:bodyPr anchorCtr="0" anchor="t" bIns="0" lIns="0" spcFirstLastPara="1" rIns="0" wrap="square" tIns="0">
              <a:spAutoFit/>
            </a:bodyPr>
            <a:lstStyle/>
            <a:p>
              <a:pPr indent="0" lvl="1" marL="183774" marR="0" rtl="0" algn="ctr">
                <a:spcBef>
                  <a:spcPts val="0"/>
                </a:spcBef>
                <a:spcAft>
                  <a:spcPts val="0"/>
                </a:spcAft>
                <a:buNone/>
              </a:pPr>
              <a:r>
                <a:rPr b="0" i="1" lang="en-US" sz="6270" u="none" cap="none" strike="noStrike">
                  <a:solidFill>
                    <a:srgbClr val="000000"/>
                  </a:solidFill>
                  <a:latin typeface="Times New Roman"/>
                  <a:ea typeface="Times New Roman"/>
                  <a:cs typeface="Times New Roman"/>
                  <a:sym typeface="Times New Roman"/>
                </a:rPr>
                <a:t>Dịch vụ và giải pháp</a:t>
              </a:r>
              <a:endParaRPr b="0" i="1" sz="6600" u="none" cap="none" strike="noStrike">
                <a:solidFill>
                  <a:srgbClr val="000000"/>
                </a:solidFill>
                <a:latin typeface="Times New Roman"/>
                <a:ea typeface="Times New Roman"/>
                <a:cs typeface="Times New Roman"/>
                <a:sym typeface="Times New Roman"/>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50"/>
          <p:cNvSpPr/>
          <p:nvPr/>
        </p:nvSpPr>
        <p:spPr>
          <a:xfrm>
            <a:off x="9489726" y="0"/>
            <a:ext cx="11879371" cy="10287000"/>
          </a:xfrm>
          <a:custGeom>
            <a:rect b="b" l="l" r="r" t="t"/>
            <a:pathLst>
              <a:path extrusionOk="0" h="3708400" w="4282440">
                <a:moveTo>
                  <a:pt x="3211830" y="0"/>
                </a:moveTo>
                <a:lnTo>
                  <a:pt x="1070610" y="0"/>
                </a:lnTo>
                <a:lnTo>
                  <a:pt x="0" y="1854200"/>
                </a:lnTo>
                <a:lnTo>
                  <a:pt x="1070610" y="3708400"/>
                </a:lnTo>
                <a:lnTo>
                  <a:pt x="3211830" y="3708400"/>
                </a:lnTo>
                <a:lnTo>
                  <a:pt x="4282440" y="1854200"/>
                </a:lnTo>
                <a:close/>
              </a:path>
            </a:pathLst>
          </a:custGeom>
          <a:blipFill rotWithShape="1">
            <a:blip r:embed="rId3">
              <a:alphaModFix/>
            </a:blip>
            <a:stretch>
              <a:fillRect b="0" l="-14944" r="-14943"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0" name="Google Shape;640;p50"/>
          <p:cNvSpPr/>
          <p:nvPr/>
        </p:nvSpPr>
        <p:spPr>
          <a:xfrm>
            <a:off x="9912490" y="8090781"/>
            <a:ext cx="4434864" cy="4392438"/>
          </a:xfrm>
          <a:custGeom>
            <a:rect b="b" l="l" r="r" t="t"/>
            <a:pathLst>
              <a:path extrusionOk="0" h="5372100" w="5423989">
                <a:moveTo>
                  <a:pt x="3873319" y="0"/>
                </a:moveTo>
                <a:lnTo>
                  <a:pt x="1550670" y="0"/>
                </a:lnTo>
                <a:lnTo>
                  <a:pt x="0" y="2686050"/>
                </a:lnTo>
                <a:lnTo>
                  <a:pt x="1550670" y="5372100"/>
                </a:lnTo>
                <a:lnTo>
                  <a:pt x="3873319" y="5372100"/>
                </a:lnTo>
                <a:lnTo>
                  <a:pt x="5423989" y="2686050"/>
                </a:lnTo>
                <a:lnTo>
                  <a:pt x="3873319" y="0"/>
                </a:lnTo>
                <a:close/>
              </a:path>
            </a:pathLst>
          </a:custGeom>
          <a:solidFill>
            <a:srgbClr val="A066C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641" name="Google Shape;641;p50"/>
          <p:cNvGrpSpPr/>
          <p:nvPr/>
        </p:nvGrpSpPr>
        <p:grpSpPr>
          <a:xfrm>
            <a:off x="1028699" y="1028700"/>
            <a:ext cx="5339709" cy="564303"/>
            <a:chOff x="0" y="0"/>
            <a:chExt cx="7119613" cy="752402"/>
          </a:xfrm>
        </p:grpSpPr>
        <p:sp>
          <p:nvSpPr>
            <p:cNvPr id="642" name="Google Shape;642;p50"/>
            <p:cNvSpPr txBox="1"/>
            <p:nvPr/>
          </p:nvSpPr>
          <p:spPr>
            <a:xfrm>
              <a:off x="1711550" y="33860"/>
              <a:ext cx="5408063" cy="632224"/>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1" lang="en-US" sz="2824">
                  <a:solidFill>
                    <a:srgbClr val="000000"/>
                  </a:solidFill>
                  <a:latin typeface="Cabin"/>
                  <a:ea typeface="Cabin"/>
                  <a:cs typeface="Cabin"/>
                  <a:sym typeface="Cabin"/>
                </a:rPr>
                <a:t>FPT SOFTWARE</a:t>
              </a:r>
              <a:endParaRPr/>
            </a:p>
          </p:txBody>
        </p:sp>
        <p:sp>
          <p:nvSpPr>
            <p:cNvPr id="643" name="Google Shape;643;p50"/>
            <p:cNvSpPr/>
            <p:nvPr/>
          </p:nvSpPr>
          <p:spPr>
            <a:xfrm>
              <a:off x="0" y="0"/>
              <a:ext cx="1317768" cy="752402"/>
            </a:xfrm>
            <a:custGeom>
              <a:rect b="b" l="l" r="r" t="t"/>
              <a:pathLst>
                <a:path extrusionOk="0" h="752402" w="1317768">
                  <a:moveTo>
                    <a:pt x="0" y="0"/>
                  </a:moveTo>
                  <a:lnTo>
                    <a:pt x="1317768" y="0"/>
                  </a:lnTo>
                  <a:lnTo>
                    <a:pt x="1317768" y="752402"/>
                  </a:lnTo>
                  <a:lnTo>
                    <a:pt x="0" y="752402"/>
                  </a:lnTo>
                  <a:lnTo>
                    <a:pt x="0" y="0"/>
                  </a:lnTo>
                  <a:close/>
                </a:path>
              </a:pathLst>
            </a:custGeom>
            <a:blipFill rotWithShape="1">
              <a:blip r:embed="rId4">
                <a:alphaModFix/>
              </a:blip>
              <a:stretch>
                <a:fillRect b="0" l="0" r="0" t="-51572"/>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4" name="Google Shape;644;p50"/>
          <p:cNvSpPr txBox="1"/>
          <p:nvPr/>
        </p:nvSpPr>
        <p:spPr>
          <a:xfrm>
            <a:off x="685800" y="4274102"/>
            <a:ext cx="8937630" cy="2231380"/>
          </a:xfrm>
          <a:prstGeom prst="rect">
            <a:avLst/>
          </a:prstGeom>
          <a:noFill/>
          <a:ln>
            <a:noFill/>
          </a:ln>
        </p:spPr>
        <p:txBody>
          <a:bodyPr anchorCtr="0" anchor="t" bIns="0" lIns="0" spcFirstLastPara="1" rIns="0" wrap="square" tIns="0">
            <a:spAutoFit/>
          </a:bodyPr>
          <a:lstStyle/>
          <a:p>
            <a:pPr indent="0" lvl="0" marL="0" marR="0" rtl="0" algn="l">
              <a:lnSpc>
                <a:spcPct val="109993"/>
              </a:lnSpc>
              <a:spcBef>
                <a:spcPts val="0"/>
              </a:spcBef>
              <a:spcAft>
                <a:spcPts val="0"/>
              </a:spcAft>
              <a:buNone/>
            </a:pPr>
            <a:r>
              <a:rPr b="1" lang="en-US" sz="7925" u="none">
                <a:solidFill>
                  <a:srgbClr val="1836B2"/>
                </a:solidFill>
                <a:latin typeface="Cabin SemiBold"/>
                <a:ea typeface="Cabin SemiBold"/>
                <a:cs typeface="Cabin SemiBold"/>
                <a:sym typeface="Cabin SemiBold"/>
              </a:rPr>
              <a:t>QUÁ TRÌNH LÀM VIỆC NHÓM</a:t>
            </a:r>
            <a:endParaRPr/>
          </a:p>
        </p:txBody>
      </p:sp>
    </p:spTree>
  </p:cSld>
  <p:clrMapOvr>
    <a:masterClrMapping/>
  </p:clrMapOvr>
  <p:transition spd="slow">
    <p:randomBar dir="vert"/>
  </p:transition>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grpSp>
        <p:nvGrpSpPr>
          <p:cNvPr id="650" name="Google Shape;650;p51"/>
          <p:cNvGrpSpPr/>
          <p:nvPr/>
        </p:nvGrpSpPr>
        <p:grpSpPr>
          <a:xfrm>
            <a:off x="1028699" y="1028700"/>
            <a:ext cx="5339709" cy="564303"/>
            <a:chOff x="0" y="0"/>
            <a:chExt cx="7119613" cy="752402"/>
          </a:xfrm>
        </p:grpSpPr>
        <p:sp>
          <p:nvSpPr>
            <p:cNvPr id="651" name="Google Shape;651;p51"/>
            <p:cNvSpPr txBox="1"/>
            <p:nvPr/>
          </p:nvSpPr>
          <p:spPr>
            <a:xfrm>
              <a:off x="1711550" y="33860"/>
              <a:ext cx="5408063" cy="632224"/>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1" lang="en-US" sz="2824">
                  <a:solidFill>
                    <a:srgbClr val="000000"/>
                  </a:solidFill>
                  <a:latin typeface="Cabin"/>
                  <a:ea typeface="Cabin"/>
                  <a:cs typeface="Cabin"/>
                  <a:sym typeface="Cabin"/>
                </a:rPr>
                <a:t>FPT SOFTWARE</a:t>
              </a:r>
              <a:endParaRPr/>
            </a:p>
          </p:txBody>
        </p:sp>
        <p:sp>
          <p:nvSpPr>
            <p:cNvPr id="652" name="Google Shape;652;p51"/>
            <p:cNvSpPr/>
            <p:nvPr/>
          </p:nvSpPr>
          <p:spPr>
            <a:xfrm>
              <a:off x="0" y="0"/>
              <a:ext cx="1317768" cy="752402"/>
            </a:xfrm>
            <a:custGeom>
              <a:rect b="b" l="l" r="r" t="t"/>
              <a:pathLst>
                <a:path extrusionOk="0" h="752402" w="1317768">
                  <a:moveTo>
                    <a:pt x="0" y="0"/>
                  </a:moveTo>
                  <a:lnTo>
                    <a:pt x="1317768" y="0"/>
                  </a:lnTo>
                  <a:lnTo>
                    <a:pt x="1317768" y="752402"/>
                  </a:lnTo>
                  <a:lnTo>
                    <a:pt x="0" y="752402"/>
                  </a:lnTo>
                  <a:lnTo>
                    <a:pt x="0" y="0"/>
                  </a:lnTo>
                  <a:close/>
                </a:path>
              </a:pathLst>
            </a:custGeom>
            <a:blipFill rotWithShape="1">
              <a:blip r:embed="rId3">
                <a:alphaModFix/>
              </a:blip>
              <a:stretch>
                <a:fillRect b="0" l="0" r="0" t="-51572"/>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descr="A screenshot of a computer&#10;&#10;AI-generated content may be incorrect." id="653" name="Google Shape;653;p51"/>
          <p:cNvPicPr preferRelativeResize="0"/>
          <p:nvPr/>
        </p:nvPicPr>
        <p:blipFill rotWithShape="1">
          <a:blip r:embed="rId4">
            <a:alphaModFix/>
          </a:blip>
          <a:srcRect b="0" l="0" r="0" t="0"/>
          <a:stretch/>
        </p:blipFill>
        <p:spPr>
          <a:xfrm>
            <a:off x="2167111" y="1866900"/>
            <a:ext cx="13953778" cy="7845819"/>
          </a:xfrm>
          <a:prstGeom prst="rect">
            <a:avLst/>
          </a:prstGeom>
          <a:noFill/>
          <a:ln>
            <a:noFill/>
          </a:ln>
        </p:spPr>
      </p:pic>
    </p:spTree>
  </p:cSld>
  <p:clrMapOvr>
    <a:masterClrMapping/>
  </p:clrMapOvr>
  <p:transition spd="slow">
    <p:randomBar dir="vert"/>
  </p:transition>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52"/>
          <p:cNvSpPr/>
          <p:nvPr/>
        </p:nvSpPr>
        <p:spPr>
          <a:xfrm>
            <a:off x="-1607099" y="1273708"/>
            <a:ext cx="8937630" cy="7739584"/>
          </a:xfrm>
          <a:custGeom>
            <a:rect b="b" l="l" r="r" t="t"/>
            <a:pathLst>
              <a:path extrusionOk="0" h="3708400" w="4282440">
                <a:moveTo>
                  <a:pt x="3211830" y="0"/>
                </a:moveTo>
                <a:lnTo>
                  <a:pt x="1070610" y="0"/>
                </a:lnTo>
                <a:lnTo>
                  <a:pt x="0" y="1854200"/>
                </a:lnTo>
                <a:lnTo>
                  <a:pt x="1070610" y="3708400"/>
                </a:lnTo>
                <a:lnTo>
                  <a:pt x="3211830" y="3708400"/>
                </a:lnTo>
                <a:lnTo>
                  <a:pt x="4282440" y="1854200"/>
                </a:lnTo>
                <a:close/>
              </a:path>
            </a:pathLst>
          </a:custGeom>
          <a:blipFill rotWithShape="1">
            <a:blip r:embed="rId3">
              <a:alphaModFix/>
            </a:blip>
            <a:stretch>
              <a:fillRect b="-14073" l="-39894" r="-8275"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659" name="Google Shape;659;p52"/>
          <p:cNvGrpSpPr/>
          <p:nvPr/>
        </p:nvGrpSpPr>
        <p:grpSpPr>
          <a:xfrm>
            <a:off x="9144000" y="3672133"/>
            <a:ext cx="8115300" cy="2992741"/>
            <a:chOff x="0" y="66675"/>
            <a:chExt cx="10820400" cy="3990321"/>
          </a:xfrm>
        </p:grpSpPr>
        <p:sp>
          <p:nvSpPr>
            <p:cNvPr id="660" name="Google Shape;660;p52"/>
            <p:cNvSpPr txBox="1"/>
            <p:nvPr/>
          </p:nvSpPr>
          <p:spPr>
            <a:xfrm>
              <a:off x="0" y="66675"/>
              <a:ext cx="10820400" cy="2975173"/>
            </a:xfrm>
            <a:prstGeom prst="rect">
              <a:avLst/>
            </a:prstGeom>
            <a:noFill/>
            <a:ln>
              <a:noFill/>
            </a:ln>
          </p:spPr>
          <p:txBody>
            <a:bodyPr anchorCtr="0" anchor="t" bIns="0" lIns="0" spcFirstLastPara="1" rIns="0" wrap="square" tIns="0">
              <a:spAutoFit/>
            </a:bodyPr>
            <a:lstStyle/>
            <a:p>
              <a:pPr indent="0" lvl="0" marL="0" marR="0" rtl="0" algn="l">
                <a:lnSpc>
                  <a:spcPct val="109993"/>
                </a:lnSpc>
                <a:spcBef>
                  <a:spcPts val="0"/>
                </a:spcBef>
                <a:spcAft>
                  <a:spcPts val="0"/>
                </a:spcAft>
                <a:buNone/>
              </a:pPr>
              <a:r>
                <a:rPr b="1" lang="en-US" sz="7925" u="none">
                  <a:solidFill>
                    <a:srgbClr val="1836B2"/>
                  </a:solidFill>
                  <a:latin typeface="Cabin SemiBold"/>
                  <a:ea typeface="Cabin SemiBold"/>
                  <a:cs typeface="Cabin SemiBold"/>
                  <a:sym typeface="Cabin SemiBold"/>
                </a:rPr>
                <a:t>Cảm ơn đã lắng nghe!</a:t>
              </a:r>
              <a:endParaRPr/>
            </a:p>
          </p:txBody>
        </p:sp>
        <p:sp>
          <p:nvSpPr>
            <p:cNvPr id="661" name="Google Shape;661;p52"/>
            <p:cNvSpPr txBox="1"/>
            <p:nvPr/>
          </p:nvSpPr>
          <p:spPr>
            <a:xfrm>
              <a:off x="0" y="3468239"/>
              <a:ext cx="9561327" cy="588757"/>
            </a:xfrm>
            <a:prstGeom prst="rect">
              <a:avLst/>
            </a:prstGeom>
            <a:noFill/>
            <a:ln>
              <a:noFill/>
            </a:ln>
          </p:spPr>
          <p:txBody>
            <a:bodyPr anchorCtr="0" anchor="t" bIns="0" lIns="0" spcFirstLastPara="1" rIns="0" wrap="square" tIns="0">
              <a:spAutoFit/>
            </a:bodyPr>
            <a:lstStyle/>
            <a:p>
              <a:pPr indent="0" lvl="0" marL="0" marR="0" rtl="0" algn="l">
                <a:lnSpc>
                  <a:spcPct val="129981"/>
                </a:lnSpc>
                <a:spcBef>
                  <a:spcPts val="0"/>
                </a:spcBef>
                <a:spcAft>
                  <a:spcPts val="0"/>
                </a:spcAft>
                <a:buNone/>
              </a:pPr>
              <a:r>
                <a:rPr b="1" lang="en-US" sz="2775" u="none">
                  <a:solidFill>
                    <a:srgbClr val="000000"/>
                  </a:solidFill>
                  <a:latin typeface="Cabin Medium"/>
                  <a:ea typeface="Cabin Medium"/>
                  <a:cs typeface="Cabin Medium"/>
                  <a:sym typeface="Cabin Medium"/>
                </a:rPr>
                <a:t>Và gửi lời ngợi khen cho tất cả sự nỗ lực của nhóm.</a:t>
              </a:r>
              <a:endParaRPr/>
            </a:p>
          </p:txBody>
        </p:sp>
      </p:grpSp>
      <p:sp>
        <p:nvSpPr>
          <p:cNvPr id="662" name="Google Shape;662;p52"/>
          <p:cNvSpPr/>
          <p:nvPr/>
        </p:nvSpPr>
        <p:spPr>
          <a:xfrm rot="10800000">
            <a:off x="2314816" y="-2086793"/>
            <a:ext cx="6208021" cy="4173585"/>
          </a:xfrm>
          <a:custGeom>
            <a:rect b="b" l="l" r="r" t="t"/>
            <a:pathLst>
              <a:path extrusionOk="0" h="5372100" w="7990758">
                <a:moveTo>
                  <a:pt x="6440088" y="0"/>
                </a:moveTo>
                <a:lnTo>
                  <a:pt x="1550670" y="0"/>
                </a:lnTo>
                <a:lnTo>
                  <a:pt x="0" y="2686050"/>
                </a:lnTo>
                <a:lnTo>
                  <a:pt x="1550670" y="5372100"/>
                </a:lnTo>
                <a:lnTo>
                  <a:pt x="6440088" y="5372100"/>
                </a:lnTo>
                <a:lnTo>
                  <a:pt x="7990758" y="2686050"/>
                </a:lnTo>
                <a:lnTo>
                  <a:pt x="6440088" y="0"/>
                </a:lnTo>
                <a:close/>
              </a:path>
            </a:pathLst>
          </a:custGeom>
          <a:solidFill>
            <a:srgbClr val="1836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63" name="Google Shape;663;p52"/>
          <p:cNvSpPr/>
          <p:nvPr/>
        </p:nvSpPr>
        <p:spPr>
          <a:xfrm rot="10800000">
            <a:off x="-1093063" y="7283541"/>
            <a:ext cx="2963586" cy="3459503"/>
          </a:xfrm>
          <a:custGeom>
            <a:rect b="b" l="l" r="r" t="t"/>
            <a:pathLst>
              <a:path extrusionOk="0" h="5372100" w="4602013">
                <a:moveTo>
                  <a:pt x="3051343" y="0"/>
                </a:moveTo>
                <a:lnTo>
                  <a:pt x="1550670" y="0"/>
                </a:lnTo>
                <a:lnTo>
                  <a:pt x="0" y="2686050"/>
                </a:lnTo>
                <a:lnTo>
                  <a:pt x="1550670" y="5372100"/>
                </a:lnTo>
                <a:lnTo>
                  <a:pt x="3051343" y="5372100"/>
                </a:lnTo>
                <a:lnTo>
                  <a:pt x="4602013" y="2686050"/>
                </a:lnTo>
                <a:lnTo>
                  <a:pt x="3051343" y="0"/>
                </a:lnTo>
                <a:close/>
              </a:path>
            </a:pathLst>
          </a:custGeom>
          <a:solidFill>
            <a:srgbClr val="A066C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descr="Bạn bè nhớ ông Hoàng Nam Tiến: Người đầy năng lượng truyền cảm hứng, cống  hiến - Tuổi Trẻ Online" id="664" name="Google Shape;664;p52"/>
          <p:cNvSpPr/>
          <p:nvPr/>
        </p:nvSpPr>
        <p:spPr>
          <a:xfrm>
            <a:off x="8991600" y="4991100"/>
            <a:ext cx="304800" cy="30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transition spd="slow">
    <p:randomBar dir="vert"/>
  </p:transition>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69" name="Shape 669"/>
        <p:cNvGrpSpPr/>
        <p:nvPr/>
      </p:nvGrpSpPr>
      <p:grpSpPr>
        <a:xfrm>
          <a:off x="0" y="0"/>
          <a:ext cx="0" cy="0"/>
          <a:chOff x="0" y="0"/>
          <a:chExt cx="0" cy="0"/>
        </a:xfrm>
      </p:grpSpPr>
      <p:pic>
        <p:nvPicPr>
          <p:cNvPr descr="A person in a suit and tie&#10;&#10;AI-generated content may be incorrect." id="670" name="Google Shape;670;p53"/>
          <p:cNvPicPr preferRelativeResize="0"/>
          <p:nvPr/>
        </p:nvPicPr>
        <p:blipFill rotWithShape="1">
          <a:blip r:embed="rId3">
            <a:alphaModFix/>
          </a:blip>
          <a:srcRect b="13385" l="0" r="1" t="0"/>
          <a:stretch/>
        </p:blipFill>
        <p:spPr>
          <a:xfrm>
            <a:off x="821317" y="821317"/>
            <a:ext cx="16633443" cy="8644365"/>
          </a:xfrm>
          <a:prstGeom prst="rect">
            <a:avLst/>
          </a:prstGeom>
          <a:noFill/>
          <a:ln>
            <a:noFill/>
          </a:ln>
        </p:spPr>
      </p:pic>
      <p:sp>
        <p:nvSpPr>
          <p:cNvPr descr="Bạn bè nhớ ông Hoàng Nam Tiến: Người đầy năng lượng truyền cảm hứng, cống  hiến - Tuổi Trẻ Online" id="671" name="Google Shape;671;p53"/>
          <p:cNvSpPr/>
          <p:nvPr/>
        </p:nvSpPr>
        <p:spPr>
          <a:xfrm>
            <a:off x="8991600" y="4991100"/>
            <a:ext cx="304800" cy="30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6"/>
          <p:cNvSpPr txBox="1"/>
          <p:nvPr/>
        </p:nvSpPr>
        <p:spPr>
          <a:xfrm>
            <a:off x="1014186" y="583868"/>
            <a:ext cx="9577614" cy="985847"/>
          </a:xfrm>
          <a:prstGeom prst="rect">
            <a:avLst/>
          </a:prstGeom>
          <a:noFill/>
          <a:ln>
            <a:noFill/>
          </a:ln>
        </p:spPr>
        <p:txBody>
          <a:bodyPr anchorCtr="0" anchor="t" bIns="0" lIns="0" spcFirstLastPara="1" rIns="0" wrap="square" tIns="0">
            <a:spAutoFit/>
          </a:bodyPr>
          <a:lstStyle/>
          <a:p>
            <a:pPr indent="0" lvl="0" marL="0" marR="0" rtl="0" algn="l">
              <a:lnSpc>
                <a:spcPct val="130987"/>
              </a:lnSpc>
              <a:spcBef>
                <a:spcPts val="0"/>
              </a:spcBef>
              <a:spcAft>
                <a:spcPts val="0"/>
              </a:spcAft>
              <a:buNone/>
            </a:pPr>
            <a:r>
              <a:rPr b="1" lang="en-US" sz="6225">
                <a:solidFill>
                  <a:srgbClr val="1836B2"/>
                </a:solidFill>
                <a:latin typeface="Cabin SemiBold"/>
                <a:ea typeface="Cabin SemiBold"/>
                <a:cs typeface="Cabin SemiBold"/>
                <a:sym typeface="Cabin SemiBold"/>
              </a:rPr>
              <a:t>Tổng quan về FPT software</a:t>
            </a:r>
            <a:endParaRPr b="1" sz="6225" u="none">
              <a:solidFill>
                <a:srgbClr val="1836B2"/>
              </a:solidFill>
              <a:latin typeface="Cabin SemiBold"/>
              <a:ea typeface="Cabin SemiBold"/>
              <a:cs typeface="Cabin SemiBold"/>
              <a:sym typeface="Cabin SemiBold"/>
            </a:endParaRPr>
          </a:p>
        </p:txBody>
      </p:sp>
      <p:grpSp>
        <p:nvGrpSpPr>
          <p:cNvPr id="164" name="Google Shape;164;p6"/>
          <p:cNvGrpSpPr/>
          <p:nvPr/>
        </p:nvGrpSpPr>
        <p:grpSpPr>
          <a:xfrm>
            <a:off x="9688189" y="2095500"/>
            <a:ext cx="7533011" cy="1172202"/>
            <a:chOff x="0" y="0"/>
            <a:chExt cx="10044015" cy="1562936"/>
          </a:xfrm>
        </p:grpSpPr>
        <p:sp>
          <p:nvSpPr>
            <p:cNvPr id="165" name="Google Shape;165;p6"/>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6" name="Google Shape;166;p6"/>
            <p:cNvSpPr txBox="1"/>
            <p:nvPr/>
          </p:nvSpPr>
          <p:spPr>
            <a:xfrm>
              <a:off x="0" y="266763"/>
              <a:ext cx="9790015" cy="770896"/>
            </a:xfrm>
            <a:prstGeom prst="rect">
              <a:avLst/>
            </a:prstGeom>
            <a:noFill/>
            <a:ln>
              <a:noFill/>
            </a:ln>
          </p:spPr>
          <p:txBody>
            <a:bodyPr anchorCtr="0" anchor="t" bIns="0" lIns="0" spcFirstLastPara="1" rIns="0" wrap="square" tIns="0">
              <a:spAutoFit/>
            </a:bodyPr>
            <a:lstStyle/>
            <a:p>
              <a:pPr indent="0" lvl="1" marL="302259" marR="0" rtl="0" algn="l">
                <a:lnSpc>
                  <a:spcPct val="150000"/>
                </a:lnSpc>
                <a:spcBef>
                  <a:spcPts val="0"/>
                </a:spcBef>
                <a:spcAft>
                  <a:spcPts val="0"/>
                </a:spcAft>
                <a:buNone/>
              </a:pPr>
              <a:r>
                <a:rPr b="0" i="0" lang="en-US" sz="2800" u="none" cap="none" strike="noStrike">
                  <a:solidFill>
                    <a:schemeClr val="dk1"/>
                  </a:solidFill>
                  <a:latin typeface="Calibri"/>
                  <a:ea typeface="Calibri"/>
                  <a:cs typeface="Calibri"/>
                  <a:sym typeface="Calibri"/>
                </a:rPr>
                <a:t>Thành lập: 13/09/1988 bởi 13 nhà khoa học trẻ</a:t>
              </a:r>
              <a:r>
                <a:rPr b="0" i="1" lang="en-US" sz="2400" u="none" cap="none" strike="noStrike">
                  <a:solidFill>
                    <a:srgbClr val="000000"/>
                  </a:solidFill>
                  <a:latin typeface="Cabin"/>
                  <a:ea typeface="Cabin"/>
                  <a:cs typeface="Cabin"/>
                  <a:sym typeface="Cabin"/>
                </a:rPr>
                <a:t>.</a:t>
              </a:r>
              <a:endParaRPr/>
            </a:p>
          </p:txBody>
        </p:sp>
      </p:grpSp>
      <p:grpSp>
        <p:nvGrpSpPr>
          <p:cNvPr id="167" name="Google Shape;167;p6"/>
          <p:cNvGrpSpPr/>
          <p:nvPr/>
        </p:nvGrpSpPr>
        <p:grpSpPr>
          <a:xfrm>
            <a:off x="9702703" y="3700309"/>
            <a:ext cx="7533011" cy="1172202"/>
            <a:chOff x="0" y="0"/>
            <a:chExt cx="10044015" cy="1562936"/>
          </a:xfrm>
        </p:grpSpPr>
        <p:sp>
          <p:nvSpPr>
            <p:cNvPr id="168" name="Google Shape;168;p6"/>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 name="Google Shape;169;p6"/>
            <p:cNvSpPr txBox="1"/>
            <p:nvPr/>
          </p:nvSpPr>
          <p:spPr>
            <a:xfrm>
              <a:off x="0" y="266763"/>
              <a:ext cx="9790015" cy="772691"/>
            </a:xfrm>
            <a:prstGeom prst="rect">
              <a:avLst/>
            </a:prstGeom>
            <a:noFill/>
            <a:ln>
              <a:noFill/>
            </a:ln>
          </p:spPr>
          <p:txBody>
            <a:bodyPr anchorCtr="0" anchor="t" bIns="0" lIns="0" spcFirstLastPara="1" rIns="0" wrap="square" tIns="0">
              <a:spAutoFit/>
            </a:bodyPr>
            <a:lstStyle/>
            <a:p>
              <a:pPr indent="0" lvl="1" marL="302259" marR="0" rtl="0" algn="l">
                <a:lnSpc>
                  <a:spcPct val="150000"/>
                </a:lnSpc>
                <a:spcBef>
                  <a:spcPts val="0"/>
                </a:spcBef>
                <a:spcAft>
                  <a:spcPts val="0"/>
                </a:spcAft>
                <a:buNone/>
              </a:pPr>
              <a:r>
                <a:rPr b="0" i="0" lang="en-US" sz="2800" u="none" cap="none" strike="noStrike">
                  <a:solidFill>
                    <a:schemeClr val="dk1"/>
                  </a:solidFill>
                  <a:latin typeface="Calibri"/>
                  <a:ea typeface="Calibri"/>
                  <a:cs typeface="Calibri"/>
                  <a:sym typeface="Calibri"/>
                </a:rPr>
                <a:t>Từ công ty thực phẩm → tập đoàn công nghệ</a:t>
              </a:r>
              <a:r>
                <a:rPr b="0" i="1" lang="en-US" sz="2400" u="none" cap="none" strike="noStrike">
                  <a:solidFill>
                    <a:srgbClr val="000000"/>
                  </a:solidFill>
                  <a:latin typeface="Cabin"/>
                  <a:ea typeface="Cabin"/>
                  <a:cs typeface="Cabin"/>
                  <a:sym typeface="Cabin"/>
                </a:rPr>
                <a:t>.</a:t>
              </a:r>
              <a:endParaRPr/>
            </a:p>
          </p:txBody>
        </p:sp>
      </p:grpSp>
      <p:grpSp>
        <p:nvGrpSpPr>
          <p:cNvPr id="170" name="Google Shape;170;p6"/>
          <p:cNvGrpSpPr/>
          <p:nvPr/>
        </p:nvGrpSpPr>
        <p:grpSpPr>
          <a:xfrm>
            <a:off x="9702703" y="5305118"/>
            <a:ext cx="7533011" cy="1172202"/>
            <a:chOff x="0" y="0"/>
            <a:chExt cx="10044015" cy="1562936"/>
          </a:xfrm>
        </p:grpSpPr>
        <p:sp>
          <p:nvSpPr>
            <p:cNvPr id="171" name="Google Shape;171;p6"/>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2" name="Google Shape;172;p6"/>
            <p:cNvSpPr txBox="1"/>
            <p:nvPr/>
          </p:nvSpPr>
          <p:spPr>
            <a:xfrm>
              <a:off x="0" y="266763"/>
              <a:ext cx="9790015" cy="772690"/>
            </a:xfrm>
            <a:prstGeom prst="rect">
              <a:avLst/>
            </a:prstGeom>
            <a:noFill/>
            <a:ln>
              <a:noFill/>
            </a:ln>
          </p:spPr>
          <p:txBody>
            <a:bodyPr anchorCtr="0" anchor="t" bIns="0" lIns="0" spcFirstLastPara="1" rIns="0" wrap="square" tIns="0">
              <a:spAutoFit/>
            </a:bodyPr>
            <a:lstStyle/>
            <a:p>
              <a:pPr indent="0" lvl="1" marL="302259" marR="0" rtl="0" algn="l">
                <a:lnSpc>
                  <a:spcPct val="150000"/>
                </a:lnSpc>
                <a:spcBef>
                  <a:spcPts val="0"/>
                </a:spcBef>
                <a:spcAft>
                  <a:spcPts val="0"/>
                </a:spcAft>
                <a:buNone/>
              </a:pPr>
              <a:r>
                <a:rPr b="0" i="0" lang="en-US" sz="2800" u="none" cap="none" strike="noStrike">
                  <a:solidFill>
                    <a:schemeClr val="dk1"/>
                  </a:solidFill>
                  <a:latin typeface="Calibri"/>
                  <a:ea typeface="Calibri"/>
                  <a:cs typeface="Calibri"/>
                  <a:sym typeface="Calibri"/>
                </a:rPr>
                <a:t>Lĩnh vực: Internet, giáo dục, phần mềm</a:t>
              </a:r>
              <a:endParaRPr b="0" i="0" sz="2800" u="none" cap="none" strike="noStrike">
                <a:solidFill>
                  <a:schemeClr val="dk1"/>
                </a:solidFill>
                <a:latin typeface="Calibri"/>
                <a:ea typeface="Calibri"/>
                <a:cs typeface="Calibri"/>
                <a:sym typeface="Calibri"/>
              </a:endParaRPr>
            </a:p>
          </p:txBody>
        </p:sp>
      </p:grpSp>
      <p:grpSp>
        <p:nvGrpSpPr>
          <p:cNvPr id="173" name="Google Shape;173;p6"/>
          <p:cNvGrpSpPr/>
          <p:nvPr/>
        </p:nvGrpSpPr>
        <p:grpSpPr>
          <a:xfrm>
            <a:off x="9688188" y="6909927"/>
            <a:ext cx="7533011" cy="1172202"/>
            <a:chOff x="0" y="0"/>
            <a:chExt cx="10044015" cy="1562936"/>
          </a:xfrm>
        </p:grpSpPr>
        <p:sp>
          <p:nvSpPr>
            <p:cNvPr id="174" name="Google Shape;174;p6"/>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5" name="Google Shape;175;p6"/>
            <p:cNvSpPr txBox="1"/>
            <p:nvPr/>
          </p:nvSpPr>
          <p:spPr>
            <a:xfrm>
              <a:off x="0" y="266763"/>
              <a:ext cx="9790015" cy="772690"/>
            </a:xfrm>
            <a:prstGeom prst="rect">
              <a:avLst/>
            </a:prstGeom>
            <a:noFill/>
            <a:ln>
              <a:noFill/>
            </a:ln>
          </p:spPr>
          <p:txBody>
            <a:bodyPr anchorCtr="0" anchor="t" bIns="0" lIns="0" spcFirstLastPara="1" rIns="0" wrap="square" tIns="0">
              <a:spAutoFit/>
            </a:bodyPr>
            <a:lstStyle/>
            <a:p>
              <a:pPr indent="0" lvl="1" marL="302259" marR="0" rtl="0" algn="l">
                <a:lnSpc>
                  <a:spcPct val="150000"/>
                </a:lnSpc>
                <a:spcBef>
                  <a:spcPts val="0"/>
                </a:spcBef>
                <a:spcAft>
                  <a:spcPts val="0"/>
                </a:spcAft>
                <a:buNone/>
              </a:pPr>
              <a:r>
                <a:rPr b="0" i="0" lang="en-US" sz="2800" u="none" cap="none" strike="noStrike">
                  <a:solidFill>
                    <a:schemeClr val="dk1"/>
                  </a:solidFill>
                  <a:latin typeface="Calibri"/>
                  <a:ea typeface="Calibri"/>
                  <a:cs typeface="Calibri"/>
                  <a:sym typeface="Calibri"/>
                </a:rPr>
                <a:t>Góp phần chuyển đổi số quốc gia</a:t>
              </a:r>
              <a:endParaRPr b="0" i="0" sz="2800" u="none" cap="none" strike="noStrike">
                <a:solidFill>
                  <a:schemeClr val="dk1"/>
                </a:solidFill>
                <a:latin typeface="Calibri"/>
                <a:ea typeface="Calibri"/>
                <a:cs typeface="Calibri"/>
                <a:sym typeface="Calibri"/>
              </a:endParaRPr>
            </a:p>
          </p:txBody>
        </p:sp>
      </p:grpSp>
      <p:pic>
        <p:nvPicPr>
          <p:cNvPr id="176" name="Google Shape;176;p6"/>
          <p:cNvPicPr preferRelativeResize="0"/>
          <p:nvPr/>
        </p:nvPicPr>
        <p:blipFill rotWithShape="1">
          <a:blip r:embed="rId3">
            <a:alphaModFix/>
          </a:blip>
          <a:srcRect b="0" l="0" r="0" t="0"/>
          <a:stretch/>
        </p:blipFill>
        <p:spPr>
          <a:xfrm>
            <a:off x="1014186" y="2095500"/>
            <a:ext cx="7643123" cy="731509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500"/>
                                        <p:tgtEl>
                                          <p:spTgt spid="1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500"/>
                                        <p:tgtEl>
                                          <p:spTgt spid="1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500"/>
                                        <p:tgtEl>
                                          <p:spTgt spid="176"/>
                                        </p:tgtEl>
                                      </p:cBhvr>
                                    </p:animEffect>
                                  </p:childTnLst>
                                </p:cTn>
                              </p:par>
                              <p:par>
                                <p:cTn fill="hold" nodeType="withEffect" presetClass="entr" presetID="2" presetSubtype="4">
                                  <p:stCondLst>
                                    <p:cond delay="0"/>
                                  </p:stCondLst>
                                  <p:childTnLst>
                                    <p:set>
                                      <p:cBhvr>
                                        <p:cTn dur="1" fill="hold">
                                          <p:stCondLst>
                                            <p:cond delay="0"/>
                                          </p:stCondLst>
                                        </p:cTn>
                                        <p:tgtEl>
                                          <p:spTgt spid="170"/>
                                        </p:tgtEl>
                                        <p:attrNameLst>
                                          <p:attrName>style.visibility</p:attrName>
                                        </p:attrNameLst>
                                      </p:cBhvr>
                                      <p:to>
                                        <p:strVal val="visible"/>
                                      </p:to>
                                    </p:set>
                                    <p:anim calcmode="lin" valueType="num">
                                      <p:cBhvr additive="base">
                                        <p:cTn dur="500"/>
                                        <p:tgtEl>
                                          <p:spTgt spid="17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500"/>
                                        <p:tgtEl>
                                          <p:spTgt spid="1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7"/>
          <p:cNvSpPr txBox="1"/>
          <p:nvPr/>
        </p:nvSpPr>
        <p:spPr>
          <a:xfrm>
            <a:off x="624840" y="551006"/>
            <a:ext cx="8115300" cy="985847"/>
          </a:xfrm>
          <a:prstGeom prst="rect">
            <a:avLst/>
          </a:prstGeom>
          <a:noFill/>
          <a:ln>
            <a:noFill/>
          </a:ln>
        </p:spPr>
        <p:txBody>
          <a:bodyPr anchorCtr="0" anchor="t" bIns="0" lIns="0" spcFirstLastPara="1" rIns="0" wrap="square" tIns="0">
            <a:spAutoFit/>
          </a:bodyPr>
          <a:lstStyle/>
          <a:p>
            <a:pPr indent="0" lvl="0" marL="0" marR="0" rtl="0" algn="l">
              <a:lnSpc>
                <a:spcPct val="130987"/>
              </a:lnSpc>
              <a:spcBef>
                <a:spcPts val="0"/>
              </a:spcBef>
              <a:spcAft>
                <a:spcPts val="0"/>
              </a:spcAft>
              <a:buNone/>
            </a:pPr>
            <a:r>
              <a:rPr b="1" lang="en-US" sz="6225">
                <a:solidFill>
                  <a:srgbClr val="1836B2"/>
                </a:solidFill>
                <a:latin typeface="Cabin SemiBold"/>
                <a:ea typeface="Cabin SemiBold"/>
                <a:cs typeface="Cabin SemiBold"/>
                <a:sym typeface="Cabin SemiBold"/>
              </a:rPr>
              <a:t>Vai trò chiến lược</a:t>
            </a:r>
            <a:endParaRPr b="1" sz="6225" u="none">
              <a:solidFill>
                <a:srgbClr val="1836B2"/>
              </a:solidFill>
              <a:latin typeface="Cabin SemiBold"/>
              <a:ea typeface="Cabin SemiBold"/>
              <a:cs typeface="Cabin SemiBold"/>
              <a:sym typeface="Cabin SemiBold"/>
            </a:endParaRPr>
          </a:p>
        </p:txBody>
      </p:sp>
      <p:grpSp>
        <p:nvGrpSpPr>
          <p:cNvPr id="182" name="Google Shape;182;p7"/>
          <p:cNvGrpSpPr/>
          <p:nvPr/>
        </p:nvGrpSpPr>
        <p:grpSpPr>
          <a:xfrm>
            <a:off x="9906000" y="1822861"/>
            <a:ext cx="7562039" cy="1172203"/>
            <a:chOff x="0" y="0"/>
            <a:chExt cx="10082719" cy="1562936"/>
          </a:xfrm>
        </p:grpSpPr>
        <p:sp>
          <p:nvSpPr>
            <p:cNvPr id="183" name="Google Shape;183;p7"/>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184" name="Google Shape;184;p7"/>
            <p:cNvSpPr txBox="1"/>
            <p:nvPr/>
          </p:nvSpPr>
          <p:spPr>
            <a:xfrm>
              <a:off x="19352" y="356308"/>
              <a:ext cx="10063367" cy="762687"/>
            </a:xfrm>
            <a:prstGeom prst="rect">
              <a:avLst/>
            </a:prstGeom>
            <a:noFill/>
            <a:ln>
              <a:noFill/>
            </a:ln>
          </p:spPr>
          <p:txBody>
            <a:bodyPr anchorCtr="0" anchor="t" bIns="0" lIns="0" spcFirstLastPara="1" rIns="0" wrap="square" tIns="0">
              <a:spAutoFit/>
            </a:bodyPr>
            <a:lstStyle/>
            <a:p>
              <a:pPr indent="0" lvl="1" marL="302259" marR="0" rtl="0" algn="l">
                <a:lnSpc>
                  <a:spcPct val="150000"/>
                </a:lnSpc>
                <a:spcBef>
                  <a:spcPts val="0"/>
                </a:spcBef>
                <a:spcAft>
                  <a:spcPts val="0"/>
                </a:spcAft>
                <a:buNone/>
              </a:pPr>
              <a:r>
                <a:rPr b="0" i="0" lang="en-US" sz="2800" u="none" cap="none" strike="noStrike">
                  <a:solidFill>
                    <a:schemeClr val="dk1"/>
                  </a:solidFill>
                  <a:latin typeface="Calibri"/>
                  <a:ea typeface="Calibri"/>
                  <a:cs typeface="Calibri"/>
                  <a:sym typeface="Calibri"/>
                </a:rPr>
                <a:t>Đơn vị đóng góp doanh thu lớn nhất</a:t>
              </a:r>
              <a:endParaRPr b="0" i="1" sz="2800" u="none" cap="none" strike="noStrike">
                <a:solidFill>
                  <a:srgbClr val="000000"/>
                </a:solidFill>
                <a:latin typeface="Cabin"/>
                <a:ea typeface="Cabin"/>
                <a:cs typeface="Cabin"/>
                <a:sym typeface="Cabin"/>
              </a:endParaRPr>
            </a:p>
          </p:txBody>
        </p:sp>
      </p:grpSp>
      <p:grpSp>
        <p:nvGrpSpPr>
          <p:cNvPr id="185" name="Google Shape;185;p7"/>
          <p:cNvGrpSpPr/>
          <p:nvPr/>
        </p:nvGrpSpPr>
        <p:grpSpPr>
          <a:xfrm>
            <a:off x="9920514" y="3427670"/>
            <a:ext cx="7533011" cy="1172202"/>
            <a:chOff x="0" y="0"/>
            <a:chExt cx="10044015" cy="1562936"/>
          </a:xfrm>
        </p:grpSpPr>
        <p:sp>
          <p:nvSpPr>
            <p:cNvPr id="186" name="Google Shape;186;p7"/>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7" name="Google Shape;187;p7"/>
            <p:cNvSpPr txBox="1"/>
            <p:nvPr/>
          </p:nvSpPr>
          <p:spPr>
            <a:xfrm>
              <a:off x="0" y="266763"/>
              <a:ext cx="9790015" cy="755336"/>
            </a:xfrm>
            <a:prstGeom prst="rect">
              <a:avLst/>
            </a:prstGeom>
            <a:noFill/>
            <a:ln>
              <a:noFill/>
            </a:ln>
          </p:spPr>
          <p:txBody>
            <a:bodyPr anchorCtr="0" anchor="t" bIns="0" lIns="0" spcFirstLastPara="1" rIns="0" wrap="square" tIns="0">
              <a:spAutoFit/>
            </a:bodyPr>
            <a:lstStyle/>
            <a:p>
              <a:pPr indent="0" lvl="1" marL="302259" marR="0" rtl="0" algn="l">
                <a:lnSpc>
                  <a:spcPct val="150000"/>
                </a:lnSpc>
                <a:spcBef>
                  <a:spcPts val="0"/>
                </a:spcBef>
                <a:spcAft>
                  <a:spcPts val="0"/>
                </a:spcAft>
                <a:buNone/>
              </a:pPr>
              <a:r>
                <a:rPr b="0" i="0" lang="en-US" sz="2800" u="none" cap="none" strike="noStrike">
                  <a:solidFill>
                    <a:schemeClr val="dk1"/>
                  </a:solidFill>
                  <a:latin typeface="Calibri"/>
                  <a:ea typeface="Calibri"/>
                  <a:cs typeface="Calibri"/>
                  <a:sym typeface="Calibri"/>
                </a:rPr>
                <a:t>Thương hiệu FPT ra toàn cầu</a:t>
              </a:r>
              <a:endParaRPr/>
            </a:p>
          </p:txBody>
        </p:sp>
      </p:grpSp>
      <p:grpSp>
        <p:nvGrpSpPr>
          <p:cNvPr id="188" name="Google Shape;188;p7"/>
          <p:cNvGrpSpPr/>
          <p:nvPr/>
        </p:nvGrpSpPr>
        <p:grpSpPr>
          <a:xfrm>
            <a:off x="9920514" y="5032479"/>
            <a:ext cx="7533011" cy="1172202"/>
            <a:chOff x="0" y="0"/>
            <a:chExt cx="10044015" cy="1562936"/>
          </a:xfrm>
        </p:grpSpPr>
        <p:sp>
          <p:nvSpPr>
            <p:cNvPr id="189" name="Google Shape;189;p7"/>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0" name="Google Shape;190;p7"/>
            <p:cNvSpPr txBox="1"/>
            <p:nvPr/>
          </p:nvSpPr>
          <p:spPr>
            <a:xfrm>
              <a:off x="0" y="266763"/>
              <a:ext cx="9790015" cy="755336"/>
            </a:xfrm>
            <a:prstGeom prst="rect">
              <a:avLst/>
            </a:prstGeom>
            <a:noFill/>
            <a:ln>
              <a:noFill/>
            </a:ln>
          </p:spPr>
          <p:txBody>
            <a:bodyPr anchorCtr="0" anchor="t" bIns="0" lIns="0" spcFirstLastPara="1" rIns="0" wrap="square" tIns="0">
              <a:spAutoFit/>
            </a:bodyPr>
            <a:lstStyle/>
            <a:p>
              <a:pPr indent="0" lvl="1" marL="302259" marR="0" rtl="0" algn="l">
                <a:lnSpc>
                  <a:spcPct val="150000"/>
                </a:lnSpc>
                <a:spcBef>
                  <a:spcPts val="0"/>
                </a:spcBef>
                <a:spcAft>
                  <a:spcPts val="0"/>
                </a:spcAft>
                <a:buNone/>
              </a:pPr>
              <a:r>
                <a:rPr b="0" i="0" lang="en-US" sz="2800" u="none" cap="none" strike="noStrike">
                  <a:solidFill>
                    <a:schemeClr val="dk1"/>
                  </a:solidFill>
                  <a:latin typeface="Calibri"/>
                  <a:ea typeface="Calibri"/>
                  <a:cs typeface="Calibri"/>
                  <a:sym typeface="Calibri"/>
                </a:rPr>
                <a:t>Đào tạo nhân lực CNTT chất lượng</a:t>
              </a:r>
              <a:endParaRPr/>
            </a:p>
          </p:txBody>
        </p:sp>
      </p:grpSp>
      <p:grpSp>
        <p:nvGrpSpPr>
          <p:cNvPr id="191" name="Google Shape;191;p7"/>
          <p:cNvGrpSpPr/>
          <p:nvPr/>
        </p:nvGrpSpPr>
        <p:grpSpPr>
          <a:xfrm>
            <a:off x="9905999" y="6637288"/>
            <a:ext cx="7533011" cy="1172202"/>
            <a:chOff x="0" y="0"/>
            <a:chExt cx="10044015" cy="1562936"/>
          </a:xfrm>
        </p:grpSpPr>
        <p:sp>
          <p:nvSpPr>
            <p:cNvPr id="192" name="Google Shape;192;p7"/>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3" name="Google Shape;193;p7"/>
            <p:cNvSpPr txBox="1"/>
            <p:nvPr/>
          </p:nvSpPr>
          <p:spPr>
            <a:xfrm>
              <a:off x="0" y="266763"/>
              <a:ext cx="9790015" cy="769015"/>
            </a:xfrm>
            <a:prstGeom prst="rect">
              <a:avLst/>
            </a:prstGeom>
            <a:noFill/>
            <a:ln>
              <a:noFill/>
            </a:ln>
          </p:spPr>
          <p:txBody>
            <a:bodyPr anchorCtr="0" anchor="t" bIns="0" lIns="0" spcFirstLastPara="1" rIns="0" wrap="square" tIns="0">
              <a:spAutoFit/>
            </a:bodyPr>
            <a:lstStyle/>
            <a:p>
              <a:pPr indent="0" lvl="1" marL="302259" marR="0" rtl="0" algn="l">
                <a:lnSpc>
                  <a:spcPct val="150000"/>
                </a:lnSpc>
                <a:spcBef>
                  <a:spcPts val="0"/>
                </a:spcBef>
                <a:spcAft>
                  <a:spcPts val="0"/>
                </a:spcAft>
                <a:buNone/>
              </a:pPr>
              <a:r>
                <a:rPr b="0" i="0" lang="en-US" sz="2800" u="none" cap="none" strike="noStrike">
                  <a:solidFill>
                    <a:schemeClr val="dk1"/>
                  </a:solidFill>
                  <a:latin typeface="Calibri"/>
                  <a:ea typeface="Calibri"/>
                  <a:cs typeface="Calibri"/>
                  <a:sym typeface="Calibri"/>
                </a:rPr>
                <a:t>Đối tác chiến lược Fortune 500</a:t>
              </a:r>
              <a:endParaRPr b="0" i="0" sz="2800" u="none" cap="none" strike="noStrike">
                <a:solidFill>
                  <a:schemeClr val="dk1"/>
                </a:solidFill>
                <a:latin typeface="Calibri"/>
                <a:ea typeface="Calibri"/>
                <a:cs typeface="Calibri"/>
                <a:sym typeface="Calibri"/>
              </a:endParaRPr>
            </a:p>
          </p:txBody>
        </p:sp>
      </p:grpSp>
      <p:sp>
        <p:nvSpPr>
          <p:cNvPr descr="Doanh số là gì? Công thức tính doanh số bán hàng chuẩn 2025" id="194" name="Google Shape;194;p7"/>
          <p:cNvSpPr/>
          <p:nvPr/>
        </p:nvSpPr>
        <p:spPr>
          <a:xfrm>
            <a:off x="8991600" y="4991100"/>
            <a:ext cx="304800" cy="30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95" name="Google Shape;195;p7"/>
          <p:cNvPicPr preferRelativeResize="0"/>
          <p:nvPr/>
        </p:nvPicPr>
        <p:blipFill rotWithShape="1">
          <a:blip r:embed="rId3">
            <a:alphaModFix/>
          </a:blip>
          <a:srcRect b="0" l="0" r="0" t="0"/>
          <a:stretch/>
        </p:blipFill>
        <p:spPr>
          <a:xfrm>
            <a:off x="624840" y="1822861"/>
            <a:ext cx="8366760" cy="6265218"/>
          </a:xfrm>
          <a:prstGeom prst="rect">
            <a:avLst/>
          </a:prstGeom>
          <a:noFill/>
          <a:ln>
            <a:noFill/>
          </a:ln>
        </p:spPr>
      </p:pic>
    </p:spTree>
  </p:cSld>
  <p:clrMapOvr>
    <a:masterClrMapping/>
  </p:clrMapOvr>
  <p:transition spd="slow" p14:dur="1500">
    <p:split orient="ver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500"/>
                                        <p:tgtEl>
                                          <p:spTgt spid="182"/>
                                        </p:tgtEl>
                                      </p:cBhvr>
                                    </p:animEffect>
                                  </p:childTnLst>
                                </p:cTn>
                              </p:par>
                              <p:par>
                                <p:cTn fill="hold" nodeType="with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500"/>
                                        <p:tgtEl>
                                          <p:spTgt spid="185"/>
                                        </p:tgtEl>
                                      </p:cBhvr>
                                    </p:animEffect>
                                  </p:childTnLst>
                                </p:cTn>
                              </p:par>
                              <p:par>
                                <p:cTn fill="hold" nodeType="with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500"/>
                                        <p:tgtEl>
                                          <p:spTgt spid="1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500"/>
                                        <p:tgtEl>
                                          <p:spTgt spid="195"/>
                                        </p:tgtEl>
                                      </p:cBhvr>
                                    </p:animEffect>
                                  </p:childTnLst>
                                </p:cTn>
                              </p:par>
                              <p:par>
                                <p:cTn fill="hold" nodeType="with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500"/>
                                        <p:tgtEl>
                                          <p:spTgt spid="1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8"/>
          <p:cNvSpPr txBox="1"/>
          <p:nvPr/>
        </p:nvSpPr>
        <p:spPr>
          <a:xfrm>
            <a:off x="624840" y="551006"/>
            <a:ext cx="8115300" cy="985847"/>
          </a:xfrm>
          <a:prstGeom prst="rect">
            <a:avLst/>
          </a:prstGeom>
          <a:noFill/>
          <a:ln>
            <a:noFill/>
          </a:ln>
        </p:spPr>
        <p:txBody>
          <a:bodyPr anchorCtr="0" anchor="t" bIns="0" lIns="0" spcFirstLastPara="1" rIns="0" wrap="square" tIns="0">
            <a:spAutoFit/>
          </a:bodyPr>
          <a:lstStyle/>
          <a:p>
            <a:pPr indent="0" lvl="1" marL="457200" marR="0" rtl="0" algn="l">
              <a:lnSpc>
                <a:spcPct val="130987"/>
              </a:lnSpc>
              <a:spcBef>
                <a:spcPts val="0"/>
              </a:spcBef>
              <a:spcAft>
                <a:spcPts val="0"/>
              </a:spcAft>
              <a:buNone/>
            </a:pPr>
            <a:r>
              <a:rPr b="1" i="0" lang="en-US" sz="6225" u="none" cap="none" strike="noStrike">
                <a:solidFill>
                  <a:srgbClr val="1836B2"/>
                </a:solidFill>
                <a:latin typeface="Cabin SemiBold"/>
                <a:ea typeface="Cabin SemiBold"/>
                <a:cs typeface="Cabin SemiBold"/>
                <a:sym typeface="Cabin SemiBold"/>
              </a:rPr>
              <a:t>Dịch vụ giải pháp</a:t>
            </a:r>
            <a:endParaRPr b="1" i="0" sz="6225" u="none" cap="none" strike="noStrike">
              <a:solidFill>
                <a:srgbClr val="1836B2"/>
              </a:solidFill>
              <a:latin typeface="Cabin SemiBold"/>
              <a:ea typeface="Cabin SemiBold"/>
              <a:cs typeface="Cabin SemiBold"/>
              <a:sym typeface="Cabin SemiBold"/>
            </a:endParaRPr>
          </a:p>
        </p:txBody>
      </p:sp>
      <p:sp>
        <p:nvSpPr>
          <p:cNvPr descr="Doanh số là gì? Công thức tính doanh số bán hàng chuẩn 2025" id="201" name="Google Shape;201;p8"/>
          <p:cNvSpPr/>
          <p:nvPr/>
        </p:nvSpPr>
        <p:spPr>
          <a:xfrm>
            <a:off x="8991600" y="4991100"/>
            <a:ext cx="304800" cy="30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02" name="Google Shape;202;p8"/>
          <p:cNvGrpSpPr/>
          <p:nvPr/>
        </p:nvGrpSpPr>
        <p:grpSpPr>
          <a:xfrm>
            <a:off x="9395821" y="1373140"/>
            <a:ext cx="8508714" cy="1324030"/>
            <a:chOff x="0" y="0"/>
            <a:chExt cx="10044015" cy="1562936"/>
          </a:xfrm>
        </p:grpSpPr>
        <p:sp>
          <p:nvSpPr>
            <p:cNvPr id="203" name="Google Shape;203;p8"/>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204" name="Google Shape;204;p8"/>
            <p:cNvSpPr txBox="1"/>
            <p:nvPr/>
          </p:nvSpPr>
          <p:spPr>
            <a:xfrm>
              <a:off x="0" y="266763"/>
              <a:ext cx="9790015" cy="883148"/>
            </a:xfrm>
            <a:prstGeom prst="rect">
              <a:avLst/>
            </a:prstGeom>
            <a:noFill/>
            <a:ln>
              <a:noFill/>
            </a:ln>
          </p:spPr>
          <p:txBody>
            <a:bodyPr anchorCtr="0" anchor="t" bIns="0" lIns="0" spcFirstLastPara="1" rIns="0" wrap="square" tIns="0">
              <a:spAutoFit/>
            </a:bodyPr>
            <a:lstStyle/>
            <a:p>
              <a:pPr indent="0" lvl="1" marL="338530" marR="0" rtl="0" algn="l">
                <a:lnSpc>
                  <a:spcPct val="150000"/>
                </a:lnSpc>
                <a:spcBef>
                  <a:spcPts val="0"/>
                </a:spcBef>
                <a:spcAft>
                  <a:spcPts val="0"/>
                </a:spcAft>
                <a:buNone/>
              </a:pPr>
              <a:r>
                <a:rPr b="0" i="0" lang="en-US" sz="3584" u="none" cap="none" strike="noStrike">
                  <a:solidFill>
                    <a:schemeClr val="dk1"/>
                  </a:solidFill>
                  <a:latin typeface="Calibri"/>
                  <a:ea typeface="Calibri"/>
                  <a:cs typeface="Calibri"/>
                  <a:sym typeface="Calibri"/>
                </a:rPr>
                <a:t>Gia công &amp; kiểm thử phần mềm</a:t>
              </a:r>
              <a:r>
                <a:rPr b="0" i="1" lang="en-US" sz="3136" u="none" cap="none" strike="noStrike">
                  <a:solidFill>
                    <a:srgbClr val="000000"/>
                  </a:solidFill>
                  <a:latin typeface="Cabin"/>
                  <a:ea typeface="Cabin"/>
                  <a:cs typeface="Cabin"/>
                  <a:sym typeface="Cabin"/>
                </a:rPr>
                <a:t>.</a:t>
              </a:r>
              <a:endParaRPr b="0" i="1" sz="2800" u="none" cap="none" strike="noStrike">
                <a:solidFill>
                  <a:srgbClr val="000000"/>
                </a:solidFill>
                <a:latin typeface="Cabin"/>
                <a:ea typeface="Cabin"/>
                <a:cs typeface="Cabin"/>
                <a:sym typeface="Cabin"/>
              </a:endParaRPr>
            </a:p>
          </p:txBody>
        </p:sp>
      </p:grpSp>
      <p:grpSp>
        <p:nvGrpSpPr>
          <p:cNvPr id="205" name="Google Shape;205;p8"/>
          <p:cNvGrpSpPr/>
          <p:nvPr/>
        </p:nvGrpSpPr>
        <p:grpSpPr>
          <a:xfrm>
            <a:off x="9395821" y="3230935"/>
            <a:ext cx="8508714" cy="1324030"/>
            <a:chOff x="0" y="0"/>
            <a:chExt cx="10044015" cy="1562936"/>
          </a:xfrm>
        </p:grpSpPr>
        <p:sp>
          <p:nvSpPr>
            <p:cNvPr id="206" name="Google Shape;206;p8"/>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7" name="Google Shape;207;p8"/>
            <p:cNvSpPr txBox="1"/>
            <p:nvPr/>
          </p:nvSpPr>
          <p:spPr>
            <a:xfrm>
              <a:off x="0" y="266763"/>
              <a:ext cx="9790015" cy="755336"/>
            </a:xfrm>
            <a:prstGeom prst="rect">
              <a:avLst/>
            </a:prstGeom>
            <a:noFill/>
            <a:ln>
              <a:noFill/>
            </a:ln>
          </p:spPr>
          <p:txBody>
            <a:bodyPr anchorCtr="0" anchor="t" bIns="0" lIns="0" spcFirstLastPara="1" rIns="0" wrap="square" tIns="0">
              <a:spAutoFit/>
            </a:bodyPr>
            <a:lstStyle/>
            <a:p>
              <a:pPr indent="0" lvl="1" marL="338530" marR="0" rtl="0" algn="l">
                <a:lnSpc>
                  <a:spcPct val="150000"/>
                </a:lnSpc>
                <a:spcBef>
                  <a:spcPts val="0"/>
                </a:spcBef>
                <a:spcAft>
                  <a:spcPts val="0"/>
                </a:spcAft>
                <a:buNone/>
              </a:pPr>
              <a:r>
                <a:rPr b="0" i="0" lang="en-US" sz="3136" u="none" cap="none" strike="noStrike">
                  <a:solidFill>
                    <a:schemeClr val="dk1"/>
                  </a:solidFill>
                  <a:latin typeface="Calibri"/>
                  <a:ea typeface="Calibri"/>
                  <a:cs typeface="Calibri"/>
                  <a:sym typeface="Calibri"/>
                </a:rPr>
                <a:t>Chuyển đổi số: tư vấn &amp; triển khai</a:t>
              </a:r>
              <a:endParaRPr b="0" i="0" sz="2800" u="none" cap="none" strike="noStrike">
                <a:solidFill>
                  <a:schemeClr val="dk1"/>
                </a:solidFill>
                <a:latin typeface="Calibri"/>
                <a:ea typeface="Calibri"/>
                <a:cs typeface="Calibri"/>
                <a:sym typeface="Calibri"/>
              </a:endParaRPr>
            </a:p>
          </p:txBody>
        </p:sp>
      </p:grpSp>
      <p:grpSp>
        <p:nvGrpSpPr>
          <p:cNvPr id="208" name="Google Shape;208;p8"/>
          <p:cNvGrpSpPr/>
          <p:nvPr/>
        </p:nvGrpSpPr>
        <p:grpSpPr>
          <a:xfrm>
            <a:off x="9395821" y="5088730"/>
            <a:ext cx="8508714" cy="1324030"/>
            <a:chOff x="0" y="0"/>
            <a:chExt cx="10044015" cy="1562936"/>
          </a:xfrm>
        </p:grpSpPr>
        <p:sp>
          <p:nvSpPr>
            <p:cNvPr id="209" name="Google Shape;209;p8"/>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0" name="Google Shape;210;p8"/>
            <p:cNvSpPr txBox="1"/>
            <p:nvPr/>
          </p:nvSpPr>
          <p:spPr>
            <a:xfrm>
              <a:off x="0" y="266763"/>
              <a:ext cx="9790015" cy="772691"/>
            </a:xfrm>
            <a:prstGeom prst="rect">
              <a:avLst/>
            </a:prstGeom>
            <a:noFill/>
            <a:ln>
              <a:noFill/>
            </a:ln>
          </p:spPr>
          <p:txBody>
            <a:bodyPr anchorCtr="0" anchor="t" bIns="0" lIns="0" spcFirstLastPara="1" rIns="0" wrap="square" tIns="0">
              <a:spAutoFit/>
            </a:bodyPr>
            <a:lstStyle/>
            <a:p>
              <a:pPr indent="0" lvl="1" marL="338530" marR="0" rtl="0" algn="l">
                <a:lnSpc>
                  <a:spcPct val="150000"/>
                </a:lnSpc>
                <a:spcBef>
                  <a:spcPts val="0"/>
                </a:spcBef>
                <a:spcAft>
                  <a:spcPts val="0"/>
                </a:spcAft>
                <a:buNone/>
              </a:pPr>
              <a:r>
                <a:rPr b="0" i="0" lang="en-US" sz="3136" u="none" cap="none" strike="noStrike">
                  <a:solidFill>
                    <a:schemeClr val="dk1"/>
                  </a:solidFill>
                  <a:latin typeface="Calibri"/>
                  <a:ea typeface="Calibri"/>
                  <a:cs typeface="Calibri"/>
                  <a:sym typeface="Calibri"/>
                </a:rPr>
                <a:t>Cloud, AI, IoT, Blockchain, RPA</a:t>
              </a:r>
              <a:endParaRPr b="0" i="0" sz="2800" u="none" cap="none" strike="noStrike">
                <a:solidFill>
                  <a:schemeClr val="dk1"/>
                </a:solidFill>
                <a:latin typeface="Calibri"/>
                <a:ea typeface="Calibri"/>
                <a:cs typeface="Calibri"/>
                <a:sym typeface="Calibri"/>
              </a:endParaRPr>
            </a:p>
          </p:txBody>
        </p:sp>
      </p:grpSp>
      <p:grpSp>
        <p:nvGrpSpPr>
          <p:cNvPr id="211" name="Google Shape;211;p8"/>
          <p:cNvGrpSpPr/>
          <p:nvPr/>
        </p:nvGrpSpPr>
        <p:grpSpPr>
          <a:xfrm>
            <a:off x="9395821" y="6946525"/>
            <a:ext cx="8508714" cy="1324030"/>
            <a:chOff x="0" y="0"/>
            <a:chExt cx="10044015" cy="1562936"/>
          </a:xfrm>
        </p:grpSpPr>
        <p:sp>
          <p:nvSpPr>
            <p:cNvPr id="212" name="Google Shape;212;p8"/>
            <p:cNvSpPr/>
            <p:nvPr/>
          </p:nvSpPr>
          <p:spPr>
            <a:xfrm>
              <a:off x="0" y="0"/>
              <a:ext cx="10044015" cy="1562936"/>
            </a:xfrm>
            <a:prstGeom prst="rect">
              <a:avLst/>
            </a:prstGeom>
            <a:solidFill>
              <a:srgbClr val="EDECE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3" name="Google Shape;213;p8"/>
            <p:cNvSpPr txBox="1"/>
            <p:nvPr/>
          </p:nvSpPr>
          <p:spPr>
            <a:xfrm>
              <a:off x="0" y="266763"/>
              <a:ext cx="9790015" cy="769015"/>
            </a:xfrm>
            <a:prstGeom prst="rect">
              <a:avLst/>
            </a:prstGeom>
            <a:noFill/>
            <a:ln>
              <a:noFill/>
            </a:ln>
          </p:spPr>
          <p:txBody>
            <a:bodyPr anchorCtr="0" anchor="t" bIns="0" lIns="0" spcFirstLastPara="1" rIns="0" wrap="square" tIns="0">
              <a:spAutoFit/>
            </a:bodyPr>
            <a:lstStyle/>
            <a:p>
              <a:pPr indent="0" lvl="1" marL="338530" marR="0" rtl="0" algn="l">
                <a:lnSpc>
                  <a:spcPct val="150000"/>
                </a:lnSpc>
                <a:spcBef>
                  <a:spcPts val="0"/>
                </a:spcBef>
                <a:spcAft>
                  <a:spcPts val="0"/>
                </a:spcAft>
                <a:buNone/>
              </a:pPr>
              <a:r>
                <a:rPr b="0" i="0" lang="en-US" sz="3136" u="none" cap="none" strike="noStrike">
                  <a:solidFill>
                    <a:schemeClr val="dk1"/>
                  </a:solidFill>
                  <a:latin typeface="Calibri"/>
                  <a:ea typeface="Calibri"/>
                  <a:cs typeface="Calibri"/>
                  <a:sym typeface="Calibri"/>
                </a:rPr>
                <a:t>Giải pháp chuyên ngành: ô tô, ngân hàng, y tế</a:t>
              </a:r>
              <a:endParaRPr b="0" i="0" sz="2800" u="none" cap="none" strike="noStrike">
                <a:solidFill>
                  <a:schemeClr val="dk1"/>
                </a:solidFill>
                <a:latin typeface="Calibri"/>
                <a:ea typeface="Calibri"/>
                <a:cs typeface="Calibri"/>
                <a:sym typeface="Calibri"/>
              </a:endParaRPr>
            </a:p>
          </p:txBody>
        </p:sp>
      </p:grpSp>
      <p:pic>
        <p:nvPicPr>
          <p:cNvPr descr="Dịch vụ IT chuyên nghiệp, phục vụ nhanh chóng, giá cả ưu đãi | Liên hệ  Pacisoft tư vấn" id="214" name="Google Shape;214;p8"/>
          <p:cNvPicPr preferRelativeResize="0"/>
          <p:nvPr/>
        </p:nvPicPr>
        <p:blipFill rotWithShape="1">
          <a:blip r:embed="rId3">
            <a:alphaModFix/>
          </a:blip>
          <a:srcRect b="0" l="0" r="0" t="0"/>
          <a:stretch/>
        </p:blipFill>
        <p:spPr>
          <a:xfrm>
            <a:off x="624839" y="1593881"/>
            <a:ext cx="7854911" cy="6676674"/>
          </a:xfrm>
          <a:prstGeom prst="rect">
            <a:avLst/>
          </a:prstGeom>
          <a:noFill/>
          <a:ln>
            <a:noFill/>
          </a:ln>
        </p:spPr>
      </p:pic>
    </p:spTree>
  </p:cSld>
  <p:clrMapOvr>
    <a:masterClrMapping/>
  </p:clrMapOvr>
  <p:transition spd="slow" p14:dur="1500">
    <p:split orient="ver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02"/>
                                        </p:tgtEl>
                                        <p:attrNameLst>
                                          <p:attrName>style.visibility</p:attrName>
                                        </p:attrNameLst>
                                      </p:cBhvr>
                                      <p:to>
                                        <p:strVal val="visible"/>
                                      </p:to>
                                    </p:set>
                                    <p:anim calcmode="lin" valueType="num">
                                      <p:cBhvr additive="base">
                                        <p:cTn dur="500"/>
                                        <p:tgtEl>
                                          <p:spTgt spid="20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500"/>
                                        <p:tgtEl>
                                          <p:spTgt spid="2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500"/>
                                        <p:tgtEl>
                                          <p:spTgt spid="2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500"/>
                                        <p:tgtEl>
                                          <p:spTgt spid="2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8" name="Shape 218"/>
        <p:cNvGrpSpPr/>
        <p:nvPr/>
      </p:nvGrpSpPr>
      <p:grpSpPr>
        <a:xfrm>
          <a:off x="0" y="0"/>
          <a:ext cx="0" cy="0"/>
          <a:chOff x="0" y="0"/>
          <a:chExt cx="0" cy="0"/>
        </a:xfrm>
      </p:grpSpPr>
      <p:sp>
        <p:nvSpPr>
          <p:cNvPr id="219" name="Google Shape;219;p9"/>
          <p:cNvSpPr/>
          <p:nvPr/>
        </p:nvSpPr>
        <p:spPr>
          <a:xfrm>
            <a:off x="0" y="0"/>
            <a:ext cx="18287998" cy="1028604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0" name="Google Shape;220;p9"/>
          <p:cNvSpPr txBox="1"/>
          <p:nvPr/>
        </p:nvSpPr>
        <p:spPr>
          <a:xfrm>
            <a:off x="10562784" y="3352323"/>
            <a:ext cx="6054501" cy="35814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rPr b="1" lang="en-US" sz="8100" u="none">
                <a:solidFill>
                  <a:schemeClr val="dk1"/>
                </a:solidFill>
                <a:latin typeface="Calibri"/>
                <a:ea typeface="Calibri"/>
                <a:cs typeface="Calibri"/>
                <a:sym typeface="Calibri"/>
              </a:rPr>
              <a:t>HỆ THỐNG QUY TRÌNH NGHIỆP VỤ</a:t>
            </a:r>
            <a:endParaRPr/>
          </a:p>
        </p:txBody>
      </p:sp>
      <p:sp>
        <p:nvSpPr>
          <p:cNvPr id="221" name="Google Shape;221;p9"/>
          <p:cNvSpPr/>
          <p:nvPr/>
        </p:nvSpPr>
        <p:spPr>
          <a:xfrm flipH="1">
            <a:off x="0" y="0"/>
            <a:ext cx="2241495" cy="102870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2" name="Google Shape;222;p9"/>
          <p:cNvSpPr/>
          <p:nvPr/>
        </p:nvSpPr>
        <p:spPr>
          <a:xfrm>
            <a:off x="745236" y="587829"/>
            <a:ext cx="9014049" cy="9025617"/>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23" name="Google Shape;223;p9"/>
          <p:cNvPicPr preferRelativeResize="0"/>
          <p:nvPr/>
        </p:nvPicPr>
        <p:blipFill rotWithShape="1">
          <a:blip r:embed="rId3">
            <a:alphaModFix/>
          </a:blip>
          <a:srcRect b="0" l="0" r="0" t="0"/>
          <a:stretch/>
        </p:blipFill>
        <p:spPr>
          <a:xfrm>
            <a:off x="1357886" y="1000092"/>
            <a:ext cx="7788750" cy="8198686"/>
          </a:xfrm>
          <a:prstGeom prst="rect">
            <a:avLst/>
          </a:prstGeom>
          <a:noFill/>
          <a:ln>
            <a:noFill/>
          </a:ln>
        </p:spPr>
      </p:pic>
      <p:grpSp>
        <p:nvGrpSpPr>
          <p:cNvPr id="224" name="Google Shape;224;p9"/>
          <p:cNvGrpSpPr/>
          <p:nvPr/>
        </p:nvGrpSpPr>
        <p:grpSpPr>
          <a:xfrm>
            <a:off x="17190724" y="4477488"/>
            <a:ext cx="1097283" cy="1010190"/>
            <a:chOff x="3940602" y="308034"/>
            <a:chExt cx="2116791" cy="3428999"/>
          </a:xfrm>
        </p:grpSpPr>
        <p:sp>
          <p:nvSpPr>
            <p:cNvPr id="225" name="Google Shape;225;p9"/>
            <p:cNvSpPr/>
            <p:nvPr/>
          </p:nvSpPr>
          <p:spPr>
            <a:xfrm>
              <a:off x="3940602"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6" name="Google Shape;226;p9"/>
            <p:cNvSpPr/>
            <p:nvPr/>
          </p:nvSpPr>
          <p:spPr>
            <a:xfrm>
              <a:off x="4715626"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7" name="Google Shape;227;p9"/>
            <p:cNvSpPr/>
            <p:nvPr/>
          </p:nvSpPr>
          <p:spPr>
            <a:xfrm>
              <a:off x="5490650"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Tree>
  </p:cSld>
  <p:clrMapOvr>
    <a:masterClrMapping/>
  </p:clrMapOvr>
  <p:transition spd="slow">
    <p:push/>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Chunq Lê Văn</dc:creator>
</cp:coreProperties>
</file>